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24" r:id="rId2"/>
    <p:sldId id="340" r:id="rId3"/>
    <p:sldId id="258" r:id="rId4"/>
    <p:sldId id="333" r:id="rId5"/>
    <p:sldId id="338" r:id="rId6"/>
    <p:sldId id="339" r:id="rId7"/>
    <p:sldId id="334" r:id="rId8"/>
    <p:sldId id="337" r:id="rId9"/>
    <p:sldId id="335" r:id="rId10"/>
    <p:sldId id="342" r:id="rId11"/>
    <p:sldId id="344" r:id="rId12"/>
    <p:sldId id="343" r:id="rId13"/>
    <p:sldId id="336" r:id="rId14"/>
    <p:sldId id="345" r:id="rId15"/>
    <p:sldId id="346" r:id="rId16"/>
    <p:sldId id="347" r:id="rId17"/>
    <p:sldId id="348" r:id="rId18"/>
    <p:sldId id="341" r:id="rId19"/>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za Rajabi" initials="RR"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1T14:21:40.669" idx="5">
    <p:pos x="5450" y="19"/>
    <p:text>مقدمه
با توجه به گسترده شدن مصرف برق و وابستگي شديد صنعت به اين نوع انرژي و يكپارچگي و پيوسته شدن  شبكه هاي انتقال و توزيع برق ، شبکه نيازمند آن است كه دائما از طريق مراكزي مديريت شود بنحوي كه هم حوادث و اتفاقات تحت كنترل و نظارت باشد و هم مديريت انرژي انجام گردد، كه اين كار توسط مراكزي  بنام ديسپاچينگ  ( DISPATCHING ) انجام مي پذيرد .</p:text>
  </p:cm>
  <p:cm authorId="1" dt="2020-04-01T19:47:33.324" idx="11">
    <p:pos x="5198" y="3"/>
    <p:text>هدف از اين مديريت اساسا به نوعي مديريت اطلاعات است زيرا هدف اصلي ديسپاچينگ جمع آوري اطلاعات و در مرحله بعدي كنترل نظارت گونه مي باشد بديهي است با اعمال اين مديريت به اهداف بسياري مي توان دست يافت
 اين سيستم در گذشته با استفاده از خطوط مخابراتي و ارتباط كلامي انجام مي شد اطلاعات محدودي از پستها و نيروگاهها توسط خطوط مخابراتي به مراكز كنترل ارسال ميگرديدو توسط نشاندهنده اي مجزا در معرض ديد بهره بردار قرار ميگرفت ولي همچنان نقش اصلي را ارتباط كلامي به عهده داشت</p:text>
  </p:cm>
  <p:cm authorId="1" dt="2020-04-01T19:48:03.869" idx="12">
    <p:pos x="4947" y="-1"/>
    <p:text>تا  اینکه در دهه های اخير با بهره گيري از تجهيزات كامپيوتري تحولي اساسي در جمع آوري اطلاعات و نظارت و اجراي فرمان از راه دور از طريق امكانات كامپيوتري فراهم گرديد.اين تجهيزات كامپيوتري بطور كلي معروف به سيستم اسكادا SCADA )) مي باشند</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01T12:49:06.604" idx="4">
    <p:pos x="514" y="-62"/>
    <p:text>برای کنترل هر شبکه قدرت نیاز به یک سیستم دیسپاچینگ وجود دارد تا راهبری سیسـتم قـدرت را انجـام دهـد. بـه علت حیاتی بودن حفظ شبکه قدرت سیستم کنترل آن بایستی دارای قابلیت اطمینان بسیار بالا بوده و احتمال وقـوع خرابی در آن ناچیز باشد و همچنین اطلاعات به‌سرعت بین مراکز و تجهیزات شـبکه منتقـل شـود. امـروزه پیچیـدگی و گسترش شبکه‌های قدرت به حدی رسیده است که کنترل با یک مرکز ممکن نبوده و چندین مرکز کنترل بـرای ایـن کار در نظر گرفته می‌شوند.
 بنابراین بایستی تقسیم وظایف در شبکه‌های قدرت بنا به نـوع عملکـرد و یـا محـدودهای جغرافیایی صورت گرفته و هماهنگی‌های لازم بین مراکز مختلف برای نظارت صحیح بر روی عملکـرد سیسـتم قـدرت وجود داشته باشد.
همچنین بدلیل سرعت عملکرد بالای مورد نیاز در سیستمهای دیسپاچینگ از جدیدترین و پیچیـده‌ترین تکنولوژی‌های سخت افزاری و نرم افزاری استفاده می‌شود که نتیجتاً روشهای ساخت و ایجاد مراکز دیسپاچینگ را پیچیده تر می‌کند. بر اساس نظر صاحبنظران در صنعت برق، اهداف و فرآیندهای کلیـدی و اسـتراتژیکی بـرای ایـن سیستم در نظر گرفته شده و ارتباط میان این اهداف و فرآیندها با اهداف کلی صنعت بـرق مـورد مقایسـه قـرار گرفتـه است.</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04-01T03:22:19.748" idx="1">
    <p:pos x="663" y="1012"/>
    <p:text>مهمترین وظایف مرکز کنترل سیستم قدرت، کنترل پایداری سیستم، پیش بینی بار، طـرح برنامـه خوابانـدن واحـدها، کنترل پخش بار اقتصادی و کنترل اتوماتیک شبکه می‌باشد.
 اصولاً هر شبکه الکتریکی دارای نوساناتی در مصرف می باشد. 
میزان مصرف لحظه ای شبکه با ساعات شبانه روز ، روزهای هفته ، ماههای سال ، فصول سال و حتی بافت فرهنگی ، اجتماعی و اقتصادی جامعه تغییر می کند . 
منحنی تغییرات قدرت الکتریکی هر شبکه با میزان حداقل و حداکثر مصرف ساعتی و نسبت حداقل به حداکثر (بنام ضریب بار) تعریف می گردد. منحنی که به این ترتیب بدست می آید را مدل بار یا منحنی تغییرات بار می نامند.
سطح زیر این منحنی که میزان مصرف انرژی الکتریکی را در طول زمان معین می کند، به سه ناحیه تقسیم می گردد . این نواحی راناحیه بار پایه ، ناحیه بار میانی و ناحیه بار پیک می نامیم که به آنها بار پایه ، بار میانی و بار پیک نیز می گویند . 
در هرشبکه احتمال قطع برق و عدم تامین نیاز مصرف کنندگان وجود دارد . هرچه میزان قدرت نصب شده بیشتر از نیاز شبکه ( مصرف ) باشد احتمال خاموشی کمتر خواهد بود . خاموشی ها اغلب در پیک های فصلی اتفاق می افتد و باید در این برهه ها توجه بیشتری به موضوع تامین برق اضطراری نمود.
با توجه به مطالب فوق و مفهوم مدل بار، نیروگاهها از نظر تولید الکتریسیته به چهار دسته عمده تقسیم بندی می شوند که عبارتند از :
1- نیروگاههائی که برای تامین بار پایه طراحی و احداث می گردند.
2- نیروگاههائی که برای تامین بار میانی بکار می روند.
3- نیروگاههائی که برای تامین بار پیک ساخته می شوند .
4- نیروگاههائی که جهت تولید برق اضطراری مجحتمع ها مورد استفاده قرار می گیرد.</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0-04-01T19:27:01.105" idx="9">
    <p:pos x="595" y="670"/>
    <p:text>اصول تقسیم وظایف در سیستمهای دیسپاچینگ
مهمترین وظایف مرکز کنترل سیستم قدرت، کنترل پایداری سیستم، پیش بینی بار، طـرح برنامـه خوابانـدن واحـدها، کنترل پخش بار اقتصادی و کنترل اتوماتیک شبکه می‌باشد. دو عامل مهم ماهیت عملکـرد و محـدوده جغرافیـایی در تقسیم وظایف مراکز دیسپاچینگ تاثیر فراوان دارد. در بسـیاری از مـوارد تقسـیم وظـایف بـر اسـاس ماهیـت متفـاوت عملکرد صورت می‌گیرد. بدین معنی که یک یا چند مرکز امر نظارت بر تولید و انتقال انرژی و یک یا چند مرکز دیگـر وظیفه نظارت بر توزیع انرژی را در سطوح مختلف بر عهده دارند و بر این اساس دیسپاچینگهای تولیـد و انتقـال، فـوق توزیع و توزیع ایجاد می‌شوند. در بسیاری از موارد نیز برای انجام یک عملکرد خاص و گسترش مدیریت بر شبکه هـای قدرت بسیار وسیع کار بین مراکز بـر مبنـای تقسـیم جغرافیـایی ناحیـه تحـت پوشـش صـورت مـی گیـرد. همچنـین سیستمهایی نیز با هر دو نوع تقسیم بندی فوق عمل کنترل بر شبکه قدرت را انجام می‌دهند. تصویر شماتیک تقسـیم  وظایف مراکز دیساچینگ بر مبنای ماهیت عملکرد در شکل زیر آمده است.</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0-04-01T03:45:05.942" idx="3">
    <p:pos x="5606" y="234"/>
    <p:text>طرح سیستم دیسپاچینگ در ایران و جهان
ایـن طـرح دارای یـک مرکز کنترل سیستم در تهران است که وظیفه برنامه ریزی، نظارت کلی بر شبکه و کنترل فرکانس را انجام می‌دهـد و چند نیروگاه را مستقیماً نظارت می‌نماید. همچنین شش مرکز کنترل ناحیه ای آذربایجان، تهران، خوزستان، خراسان، اصفهان و کرمان نیز وجود دارند که هریک کنترل شبکه برق را در ناحیه خود انجام می‌دهد. همچنـین مرکـز کنتـرل ناحیه ای اصفهان بعنوان پشتیبان مرکز کنترل سیستم بوده و در مواقع اضـطراری کنتـرل فرکـانس را بـر عهـده دارد.
همچنین دیسپاچینگهای فوق توزیع نیز کنترل پستهای ٦٣/٢٠ کیلو ولت را تحت نظارت مرکز کنترل ناحیـه ای خـود بر عهده دارند.</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0-04-01T17:44:15.854" idx="6">
    <p:pos x="5623" y="199"/>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D39EF8B-DFF2-4921-910C-1012F9BB9F30}" type="datetimeFigureOut">
              <a:rPr lang="fa-IR" smtClean="0"/>
              <a:t>18/08/1441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04CC08A-3385-4661-9C25-A6186275F233}" type="slidenum">
              <a:rPr lang="fa-IR" smtClean="0"/>
              <a:t>‹#›</a:t>
            </a:fld>
            <a:endParaRPr lang="fa-IR"/>
          </a:p>
        </p:txBody>
      </p:sp>
    </p:spTree>
    <p:extLst>
      <p:ext uri="{BB962C8B-B14F-4D97-AF65-F5344CB8AC3E}">
        <p14:creationId xmlns:p14="http://schemas.microsoft.com/office/powerpoint/2010/main" val="108873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3D91593-A858-4A72-A0BA-80B7C4653A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0686292-D8E0-4ACC-8847-7551F51355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a-IR" altLang="fa-IR" dirty="0"/>
              <a:t>سلام عرض می کنم خدمت همه دانشجویان عزیز </a:t>
            </a:r>
          </a:p>
          <a:p>
            <a:pPr eaLnBrk="1" hangingPunct="1">
              <a:spcBef>
                <a:spcPct val="0"/>
              </a:spcBef>
            </a:pPr>
            <a:r>
              <a:rPr lang="fa-IR" altLang="fa-IR" dirty="0"/>
              <a:t>امیدوارم خودتون و خانواده های شمادر پناه حق  سلامت و تندرست باشید</a:t>
            </a:r>
          </a:p>
          <a:p>
            <a:pPr eaLnBrk="1" hangingPunct="1">
              <a:spcBef>
                <a:spcPct val="0"/>
              </a:spcBef>
            </a:pPr>
            <a:endParaRPr lang="fa-IR" altLang="fa-IR" dirty="0"/>
          </a:p>
        </p:txBody>
      </p:sp>
      <p:sp>
        <p:nvSpPr>
          <p:cNvPr id="22532" name="Slide Number Placeholder 3">
            <a:extLst>
              <a:ext uri="{FF2B5EF4-FFF2-40B4-BE49-F238E27FC236}">
                <a16:creationId xmlns:a16="http://schemas.microsoft.com/office/drawing/2014/main" id="{C0F0CE38-BE70-444A-8AF4-B2E68320C6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78A84E44-5185-48E5-926F-512EBB3798D4}" type="slidenum">
              <a:rPr kumimoji="0" lang="fa-IR" altLang="fa-IR" sz="1200" b="1" i="1" u="none" strike="noStrike" kern="1200" cap="none" spc="0" normalizeH="0" baseline="0" noProof="0" smtClean="0">
                <a:ln>
                  <a:noFill/>
                </a:ln>
                <a:solidFill>
                  <a:prstClr val="black"/>
                </a:solidFill>
                <a:effectLst/>
                <a:uLnTx/>
                <a:uFillTx/>
                <a:latin typeface="Tahoma" panose="020B0604030504040204" pitchFamily="34" charset="0"/>
                <a:ea typeface="+mn-ea"/>
                <a:cs typeface="B Traffic" panose="00000400000000000000" pitchFamily="2" charset="-78"/>
              </a:rPr>
              <a:pPr marL="0" marR="0" lvl="0" indent="0" algn="l" defTabSz="457200" rtl="0" eaLnBrk="1" fontAlgn="base" latinLnBrk="0" hangingPunct="1">
                <a:lnSpc>
                  <a:spcPct val="100000"/>
                </a:lnSpc>
                <a:spcBef>
                  <a:spcPct val="0"/>
                </a:spcBef>
                <a:spcAft>
                  <a:spcPct val="0"/>
                </a:spcAft>
                <a:buClrTx/>
                <a:buSzTx/>
                <a:buFontTx/>
                <a:buNone/>
                <a:tabLst/>
                <a:defRPr/>
              </a:pPr>
              <a:t>1</a:t>
            </a:fld>
            <a:endParaRPr kumimoji="0" lang="fa-IR" altLang="fa-IR" sz="1200" b="1" i="1" u="none" strike="noStrike" kern="1200" cap="none" spc="0" normalizeH="0" baseline="0" noProof="0">
              <a:ln>
                <a:noFill/>
              </a:ln>
              <a:solidFill>
                <a:prstClr val="black"/>
              </a:solidFill>
              <a:effectLst/>
              <a:uLnTx/>
              <a:uFillTx/>
              <a:latin typeface="Tahoma" panose="020B0604030504040204" pitchFamily="34" charset="0"/>
              <a:ea typeface="+mn-ea"/>
              <a:cs typeface="B Traffic" panose="00000400000000000000" pitchFamily="2" charset="-78"/>
            </a:endParaRPr>
          </a:p>
        </p:txBody>
      </p:sp>
    </p:spTree>
    <p:extLst>
      <p:ext uri="{BB962C8B-B14F-4D97-AF65-F5344CB8AC3E}">
        <p14:creationId xmlns:p14="http://schemas.microsoft.com/office/powerpoint/2010/main" val="355686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53FF9AA-E289-44C6-A77F-A84541295F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E3770C2-ED5C-4B76-9FE8-9AD1A9544A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a:t>سيستمهاي ديسپاچينگ کشور فرانسه داراي يک مرکز ملي کنترل بار است که بـا هيچيـک از نيروگاهها و پستها در ارتباط نبوده و تمامي اطلاعات خود را از مراکز نواحي دريافت کرده و دسـتورات خـود را بـه ايـن مراکز مي دهد. </a:t>
            </a:r>
          </a:p>
          <a:p>
            <a:r>
              <a:rPr lang="fa-IR" altLang="fa-IR"/>
              <a:t>بعد از مرکز ملي کنترل ، هفت مرکز ناحيه اي براي کنترل مناطق مختلف وجود دارند که اطلاعات مورد نظر را از نيروگاههاي آبي و حرارتي و پستها بصورت نمايش داده شده در شکل  به مرکز ملي کنترل منتقل مي کنند.</a:t>
            </a:r>
          </a:p>
          <a:p>
            <a:endParaRPr lang="fa-IR" altLang="fa-IR"/>
          </a:p>
        </p:txBody>
      </p:sp>
      <p:sp>
        <p:nvSpPr>
          <p:cNvPr id="4" name="Slide Number Placeholder 3">
            <a:extLst>
              <a:ext uri="{FF2B5EF4-FFF2-40B4-BE49-F238E27FC236}">
                <a16:creationId xmlns:a16="http://schemas.microsoft.com/office/drawing/2014/main" id="{3224D1A4-C0BD-4592-A854-1D186223FE2C}"/>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EDEBA5-2B93-46DB-B3A5-E3CCBEFC2C83}"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7187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095D75B-F9D0-4373-B99E-38391D0E06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8840C31-C160-4800-B962-96681141272D}"/>
              </a:ext>
            </a:extLst>
          </p:cNvPr>
          <p:cNvSpPr>
            <a:spLocks noGrp="1"/>
          </p:cNvSpPr>
          <p:nvPr>
            <p:ph type="body" idx="1"/>
          </p:nvPr>
        </p:nvSpPr>
        <p:spPr/>
        <p:txBody>
          <a:bodyPr>
            <a:normAutofit fontScale="85000" lnSpcReduction="20000"/>
          </a:bodyPr>
          <a:lstStyle/>
          <a:p>
            <a:pPr>
              <a:defRPr/>
            </a:pPr>
            <a:r>
              <a:rPr lang="fa-IR" dirty="0"/>
              <a:t>زیرساخت های مورد نیاز را می توان در سه بخش زیرساخت های مخابراتی، سیستمی و امنیتی دسته بندی کرد</a:t>
            </a:r>
          </a:p>
          <a:p>
            <a:pPr>
              <a:defRPr/>
            </a:pPr>
            <a:endParaRPr lang="fa-IR" dirty="0"/>
          </a:p>
          <a:p>
            <a:pPr>
              <a:defRPr/>
            </a:pPr>
            <a:r>
              <a:rPr lang="fa-IR" dirty="0"/>
              <a:t>جهت مهیا کردن زیرساخت های بيان شده نیاز به برآوردن موارد زير می باشد:</a:t>
            </a:r>
          </a:p>
          <a:p>
            <a:pPr>
              <a:defRPr/>
            </a:pPr>
            <a:endParaRPr lang="fa-IR" dirty="0"/>
          </a:p>
          <a:p>
            <a:pPr marL="171450" indent="-171450">
              <a:buFontTx/>
              <a:buChar char="-"/>
              <a:defRPr/>
            </a:pPr>
            <a:r>
              <a:rPr lang="fa-IR" dirty="0"/>
              <a:t>تهیه نقشه راه به عنوان يکي از ضروريات اجراي پروژه ها در ابعاد وسيع و ملي</a:t>
            </a:r>
          </a:p>
          <a:p>
            <a:pPr marL="171450" indent="-171450">
              <a:buFontTx/>
              <a:buChar char="-"/>
              <a:defRPr/>
            </a:pPr>
            <a:endParaRPr lang="fa-IR" dirty="0"/>
          </a:p>
          <a:p>
            <a:pPr marL="171450" indent="-171450">
              <a:buFontTx/>
              <a:buChar char="-"/>
              <a:defRPr/>
            </a:pPr>
            <a:r>
              <a:rPr lang="fa-IR" dirty="0"/>
              <a:t>انتخاب ساختار مراکز کنترل</a:t>
            </a:r>
          </a:p>
          <a:p>
            <a:pPr marL="171450" indent="-171450">
              <a:buFontTx/>
              <a:buChar char="-"/>
              <a:defRPr/>
            </a:pPr>
            <a:endParaRPr lang="fa-IR" dirty="0"/>
          </a:p>
          <a:p>
            <a:pPr marL="171450" indent="-171450">
              <a:buFontTx/>
              <a:buChar char="-"/>
              <a:defRPr/>
            </a:pPr>
            <a:r>
              <a:rPr lang="fa-IR" dirty="0"/>
              <a:t>انتخاب استراتژی نحوه برقراری ارتباط بین مراکز دیسپاچینگ در سطوح مختلف</a:t>
            </a:r>
          </a:p>
          <a:p>
            <a:pPr marL="171450" indent="-171450">
              <a:buFontTx/>
              <a:buChar char="-"/>
              <a:defRPr/>
            </a:pPr>
            <a:endParaRPr lang="fa-IR" dirty="0"/>
          </a:p>
          <a:p>
            <a:pPr marL="171450" indent="-171450">
              <a:buFontTx/>
              <a:buChar char="-"/>
              <a:defRPr/>
            </a:pPr>
            <a:r>
              <a:rPr lang="fa-IR" dirty="0"/>
              <a:t>تهیه دستورالعم لهای بهر هبرداری برای مواقع کار عادی و اضطراری</a:t>
            </a:r>
          </a:p>
          <a:p>
            <a:pPr marL="171450" indent="-171450">
              <a:buFontTx/>
              <a:buChar char="-"/>
              <a:defRPr/>
            </a:pPr>
            <a:endParaRPr lang="fa-IR" dirty="0"/>
          </a:p>
          <a:p>
            <a:pPr marL="171450" indent="-171450">
              <a:buFontTx/>
              <a:buChar char="-"/>
              <a:defRPr/>
            </a:pPr>
            <a:r>
              <a:rPr lang="fa-IR" dirty="0"/>
              <a:t>حفاظت شبکه از حملات سايبري به سیستم اسکادا که به تبع روی کل شبکه اثرگذار خواهد بود.</a:t>
            </a:r>
          </a:p>
          <a:p>
            <a:pPr marL="171450" indent="-171450">
              <a:buFontTx/>
              <a:buChar char="-"/>
              <a:defRPr/>
            </a:pPr>
            <a:endParaRPr lang="fa-IR" dirty="0"/>
          </a:p>
          <a:p>
            <a:pPr marL="171450" indent="-171450">
              <a:buFontTx/>
              <a:buChar char="-"/>
              <a:defRPr/>
            </a:pPr>
            <a:r>
              <a:rPr lang="fa-IR" dirty="0"/>
              <a:t>نیروی انسانی لازم جهت کنترل شبکه از مهم ترين دغدغه هاي شبکه های قدرت مي باشد.</a:t>
            </a:r>
          </a:p>
          <a:p>
            <a:pPr marL="171450" indent="-171450">
              <a:buFontTx/>
              <a:buChar char="-"/>
              <a:defRPr/>
            </a:pPr>
            <a:endParaRPr lang="fa-IR" dirty="0"/>
          </a:p>
          <a:p>
            <a:pPr>
              <a:defRPr/>
            </a:pPr>
            <a:r>
              <a:rPr lang="fa-IR" dirty="0">
                <a:solidFill>
                  <a:srgbClr val="FFFF00"/>
                </a:solidFill>
              </a:rPr>
              <a:t>بهره برداري بهينه و بروز عکس العمل سريع و دقيق در مواقع بروز خطا و همچنین نگهداري شبکه کار بسيار دشوار و حساس است</a:t>
            </a:r>
            <a:r>
              <a:rPr lang="en-US" dirty="0"/>
              <a:t>.</a:t>
            </a:r>
            <a:endParaRPr lang="fa-IR" dirty="0"/>
          </a:p>
          <a:p>
            <a:pPr>
              <a:defRPr/>
            </a:pPr>
            <a:endParaRPr lang="en-US" dirty="0"/>
          </a:p>
          <a:p>
            <a:pPr>
              <a:defRPr/>
            </a:pPr>
            <a:r>
              <a:rPr lang="fa-IR" dirty="0"/>
              <a:t>جمع آوری حجم بسیار زیاد داده ها به صورت زمان- واقعی و برخط   و نشان دادن عکس العمل به موقع توسط اپراتورهای اتاق فرمان بسیارمهم است.</a:t>
            </a:r>
          </a:p>
          <a:p>
            <a:pPr>
              <a:defRPr/>
            </a:pPr>
            <a:endParaRPr lang="fa-IR" dirty="0"/>
          </a:p>
          <a:p>
            <a:pPr>
              <a:defRPr/>
            </a:pPr>
            <a:r>
              <a:rPr lang="fa-IR" dirty="0"/>
              <a:t> به ویژه در زما نهای اضطراری عملکرد صحیح و سریع نشان دادن به حوادث از اهمیت و جایگاه ویژ ه ای برخوردار است.</a:t>
            </a:r>
          </a:p>
          <a:p>
            <a:pPr>
              <a:defRPr/>
            </a:pPr>
            <a:endParaRPr lang="en-US" dirty="0"/>
          </a:p>
          <a:p>
            <a:pPr>
              <a:defRPr/>
            </a:pPr>
            <a:r>
              <a:rPr lang="fa-IR" dirty="0"/>
              <a:t> به دلیل نوع کار و پرتنش بودن کار اپراتورهای مراکز دیسپاچینگ، دردهه، 1980 عوامل انسانی برای غلبه بر شرایط تنشزا و پرتنش درنظر گرفته شدند</a:t>
            </a:r>
          </a:p>
        </p:txBody>
      </p:sp>
      <p:sp>
        <p:nvSpPr>
          <p:cNvPr id="4" name="Slide Number Placeholder 3">
            <a:extLst>
              <a:ext uri="{FF2B5EF4-FFF2-40B4-BE49-F238E27FC236}">
                <a16:creationId xmlns:a16="http://schemas.microsoft.com/office/drawing/2014/main" id="{F4CF2F19-25AE-414C-A442-A79BAE152F2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24DC07-B7D3-49C0-ABD3-5DC0DED7381D}"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8095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6F3FD1C-260C-4F49-97C8-11D7D6198F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FBB411E-240C-4405-818F-525A9A868A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a:t>شبكه مخابراتي شبكه قدرت شبيه شبكه عصبي انسان است. </a:t>
            </a:r>
          </a:p>
          <a:p>
            <a:r>
              <a:rPr lang="fa-IR" altLang="fa-IR"/>
              <a:t>چنانچه شبكه عصبي انسان دچار مشكل شود، فعاليت هاي روزمره انسان نيز دچار مشكل مي شود،</a:t>
            </a:r>
          </a:p>
          <a:p>
            <a:r>
              <a:rPr lang="fa-IR" altLang="fa-IR"/>
              <a:t> در شبکه های قدرت هم اگر نقصي در شبكه مخابراتي اتفاق افتد، منجر به مشكلات فراوان در سيستم قدرت مي شود.</a:t>
            </a:r>
          </a:p>
          <a:p>
            <a:r>
              <a:rPr lang="fa-IR" altLang="fa-IR"/>
              <a:t> </a:t>
            </a:r>
          </a:p>
          <a:p>
            <a:r>
              <a:rPr lang="fa-IR" altLang="fa-IR"/>
              <a:t>بدین منظور نیازمند محیطی امن وسریع برای ارسال فرامین و انتقال اطلاعات وضعیت شبکه، پایش، کنترل و راهبری آن جهت تامین امنیت و مدیریت تمامی شبکه قدرت می باشد</a:t>
            </a:r>
          </a:p>
          <a:p>
            <a:endParaRPr lang="fa-IR" altLang="fa-IR"/>
          </a:p>
        </p:txBody>
      </p:sp>
      <p:sp>
        <p:nvSpPr>
          <p:cNvPr id="4" name="Slide Number Placeholder 3">
            <a:extLst>
              <a:ext uri="{FF2B5EF4-FFF2-40B4-BE49-F238E27FC236}">
                <a16:creationId xmlns:a16="http://schemas.microsoft.com/office/drawing/2014/main" id="{F20A91E5-2F26-4F37-B291-8098BD894505}"/>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891DD67-3743-43E2-8C0B-74F10C7A79A9}"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36937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B0CB0E9-BBF0-454F-BCD3-9BE365E8F1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5093F51-2EC1-4B63-BB25-3C9394716F5B}"/>
              </a:ext>
            </a:extLst>
          </p:cNvPr>
          <p:cNvSpPr>
            <a:spLocks noGrp="1"/>
          </p:cNvSpPr>
          <p:nvPr>
            <p:ph type="body" idx="1"/>
          </p:nvPr>
        </p:nvSpPr>
        <p:spPr/>
        <p:txBody>
          <a:bodyPr/>
          <a:lstStyle/>
          <a:p>
            <a:pPr>
              <a:defRPr/>
            </a:pPr>
            <a:endParaRPr lang="fa-IR" dirty="0"/>
          </a:p>
          <a:p>
            <a:pPr>
              <a:defRPr/>
            </a:pPr>
            <a:r>
              <a:rPr lang="fa-IR" dirty="0"/>
              <a:t>سیستم مرکز شامل دو بخش نرم افزار و سخت افزار است</a:t>
            </a:r>
            <a:r>
              <a:rPr lang="en-US" dirty="0"/>
              <a:t>.</a:t>
            </a:r>
            <a:endParaRPr lang="fa-IR" dirty="0"/>
          </a:p>
          <a:p>
            <a:pPr>
              <a:defRPr/>
            </a:pPr>
            <a:endParaRPr lang="fa-IR" dirty="0"/>
          </a:p>
          <a:p>
            <a:pPr>
              <a:defRPr/>
            </a:pPr>
            <a:r>
              <a:rPr lang="fa-IR" dirty="0"/>
              <a:t>سخت افزار نیز دو قسمت تجهیزات مرکز و تجهیزات تله متری دارد </a:t>
            </a:r>
          </a:p>
          <a:p>
            <a:pPr>
              <a:defRPr/>
            </a:pPr>
            <a:endParaRPr lang="fa-IR" dirty="0"/>
          </a:p>
          <a:p>
            <a:pPr>
              <a:defRPr/>
            </a:pPr>
            <a:r>
              <a:rPr lang="fa-IR" dirty="0"/>
              <a:t>که تجهیزات مرکز شامل سیستم های کامپیوتری، تجهیزات مخابراتی،، سیستم های منابع تغذیه وقفه ناپذیر  ، سیستم های هواساز پايانه های راه دور  ، و اینترفیس فشار قوی است</a:t>
            </a:r>
          </a:p>
          <a:p>
            <a:pPr>
              <a:defRPr/>
            </a:pPr>
            <a:endParaRPr lang="fa-IR" dirty="0"/>
          </a:p>
          <a:p>
            <a:pPr>
              <a:defRPr/>
            </a:pPr>
            <a:r>
              <a:rPr lang="fa-IR" dirty="0">
                <a:solidFill>
                  <a:schemeClr val="accent6"/>
                </a:solidFill>
                <a:latin typeface="BNazanin"/>
                <a:ea typeface="Calibri" panose="020F0502020204030204" pitchFamily="34" charset="0"/>
                <a:cs typeface="B Nazanin" panose="00000400000000000000" pitchFamily="2" charset="-78"/>
              </a:rPr>
              <a:t>برنامه های نرم افزاری نیز باید بتوانند با سرعت بالا، حجم بسیار زیاد داده های ورودی را از درگاه های مخابراتی دریافت نموده و با پردازش ، این داده های خام را به اطلاعات قابل نمایش بر روی نمایشگرها و سامانه مدیریت انرژی </a:t>
            </a:r>
            <a:r>
              <a:rPr lang="fa-IR" sz="800" dirty="0">
                <a:solidFill>
                  <a:schemeClr val="accent6"/>
                </a:solidFill>
                <a:latin typeface="BNazanin"/>
                <a:ea typeface="Calibri" panose="020F0502020204030204" pitchFamily="34" charset="0"/>
                <a:cs typeface="B Nazanin" panose="00000400000000000000" pitchFamily="2" charset="-78"/>
              </a:rPr>
              <a:t> </a:t>
            </a:r>
            <a:r>
              <a:rPr lang="fa-IR" dirty="0">
                <a:solidFill>
                  <a:schemeClr val="accent6"/>
                </a:solidFill>
                <a:latin typeface="BNazanin"/>
                <a:ea typeface="Calibri" panose="020F0502020204030204" pitchFamily="34" charset="0"/>
                <a:cs typeface="B Nazanin" panose="00000400000000000000" pitchFamily="2" charset="-78"/>
              </a:rPr>
              <a:t>تبدیل نمایند. </a:t>
            </a:r>
            <a:endParaRPr lang="fa-IR" dirty="0">
              <a:solidFill>
                <a:schemeClr val="accent6"/>
              </a:solidFill>
              <a:cs typeface="B Nazanin" panose="00000400000000000000" pitchFamily="2" charset="-78"/>
            </a:endParaRPr>
          </a:p>
          <a:p>
            <a:pPr>
              <a:defRPr/>
            </a:pPr>
            <a:endParaRPr lang="fa-IR" dirty="0"/>
          </a:p>
          <a:p>
            <a:pPr>
              <a:defRPr/>
            </a:pPr>
            <a:r>
              <a:rPr lang="fa-IR" dirty="0"/>
              <a:t>تخمین حالت برخط، پخش بار بهینه، پیش بینی بار و پخش بار اقتصادی مثال هایی از توابع سامانه مدیریت انرژی هستند</a:t>
            </a:r>
            <a:r>
              <a:rPr lang="en-US" dirty="0"/>
              <a:t>.</a:t>
            </a:r>
          </a:p>
          <a:p>
            <a:pPr>
              <a:defRPr/>
            </a:pPr>
            <a:endParaRPr lang="fa-IR" dirty="0"/>
          </a:p>
        </p:txBody>
      </p:sp>
      <p:sp>
        <p:nvSpPr>
          <p:cNvPr id="4" name="Slide Number Placeholder 3">
            <a:extLst>
              <a:ext uri="{FF2B5EF4-FFF2-40B4-BE49-F238E27FC236}">
                <a16:creationId xmlns:a16="http://schemas.microsoft.com/office/drawing/2014/main" id="{BFFB6850-82AA-484A-93A3-2478B349CBF4}"/>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56D035-EC29-44BB-9E32-A834CD26BFAA}"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72403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48169A0-F39D-479C-BE65-210EB8CBC0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8C76E94-1AEE-469A-9BD5-6095A6653400}"/>
              </a:ext>
            </a:extLst>
          </p:cNvPr>
          <p:cNvSpPr>
            <a:spLocks noGrp="1"/>
          </p:cNvSpPr>
          <p:nvPr>
            <p:ph type="body" idx="1"/>
          </p:nvPr>
        </p:nvSpPr>
        <p:spPr/>
        <p:txBody>
          <a:bodyPr>
            <a:normAutofit fontScale="92500" lnSpcReduction="20000"/>
          </a:bodyPr>
          <a:lstStyle/>
          <a:p>
            <a:pPr>
              <a:defRPr/>
            </a:pPr>
            <a:r>
              <a:rPr lang="fa-IR" dirty="0"/>
              <a:t>در اصطلاحات مربوط به امنيت اطلاعات سيستم، سيستمي ناامن است که در آن احتمال آسيب پذيري و تهديد وجود داشته باشد</a:t>
            </a:r>
            <a:r>
              <a:rPr lang="en-US" dirty="0"/>
              <a:t>.</a:t>
            </a:r>
            <a:endParaRPr lang="fa-IR" dirty="0"/>
          </a:p>
          <a:p>
            <a:pPr>
              <a:defRPr/>
            </a:pPr>
            <a:endParaRPr lang="fa-IR" dirty="0"/>
          </a:p>
          <a:p>
            <a:pPr>
              <a:defRPr/>
            </a:pPr>
            <a:r>
              <a:rPr lang="fa-IR" dirty="0"/>
              <a:t>آسيب پذيري يک سيستم اطلاعات ممکن است بر اثر نقص طراحي منطقي (به عنوان مثال، يک پروتکل بد طراحي شده باشد)، نقص پياده سازي (به عنوان مثال، ناشي ازسرريز بافر)، يا يک ضعف اساسي__</a:t>
            </a:r>
            <a:r>
              <a:rPr lang="en-US" dirty="0"/>
              <a:t>)</a:t>
            </a:r>
            <a:r>
              <a:rPr lang="fa-IR" dirty="0"/>
              <a:t>به عنوان مثال، کلمه عبور و کليدهاي رمزنگاري قابل حدس) باشد </a:t>
            </a:r>
          </a:p>
          <a:p>
            <a:pPr>
              <a:defRPr/>
            </a:pPr>
            <a:endParaRPr lang="en-US" dirty="0"/>
          </a:p>
          <a:p>
            <a:pPr>
              <a:defRPr/>
            </a:pPr>
            <a:r>
              <a:rPr lang="fa-IR" dirty="0"/>
              <a:t>امنیت سیستم قدرت می تواند به امنیت بهره برداری، استحکام دربرابر آسیب های فیزیکی و امنیت سایبری دسته بندی شود. </a:t>
            </a:r>
          </a:p>
          <a:p>
            <a:pPr>
              <a:defRPr/>
            </a:pPr>
            <a:endParaRPr lang="fa-IR" dirty="0"/>
          </a:p>
          <a:p>
            <a:pPr>
              <a:defRPr/>
            </a:pPr>
            <a:r>
              <a:rPr lang="fa-IR" dirty="0"/>
              <a:t>از نظربهره برداری مسائلی همچون پایداری ولتاژ، قابلیت اطمینان و دیگرجنبه های وابسته به بهره برداری سیستم قدرت باید در نظر گرفته شوند. </a:t>
            </a:r>
          </a:p>
          <a:p>
            <a:pPr>
              <a:defRPr/>
            </a:pPr>
            <a:endParaRPr lang="fa-IR" dirty="0"/>
          </a:p>
          <a:p>
            <a:pPr>
              <a:defRPr/>
            </a:pPr>
            <a:r>
              <a:rPr lang="fa-IR" dirty="0"/>
              <a:t>آسیب های فیزیکی شامل خطرات طبیعی (زلزله، طوفان شدید، رعد و برق و ..) و آسیب های عمدی است که در سیستم های برق شامل خرابکاری، کارشکنی های عمدی، حمله تروریستی و نظامی است</a:t>
            </a:r>
          </a:p>
          <a:p>
            <a:pPr>
              <a:defRPr/>
            </a:pPr>
            <a:endParaRPr lang="en-US" dirty="0"/>
          </a:p>
          <a:p>
            <a:pPr>
              <a:defRPr/>
            </a:pPr>
            <a:r>
              <a:rPr lang="fa-IR" dirty="0"/>
              <a:t>حملات سايبري به سيستم زيرساخت اتوماسيون شده مي تواند با تضعيف زيرساخت هاي حياتي کشور در ارائه خدمات ضروري، امنيت ملي را به خطر انداخته و به طور کلي باعث وارد شدن زیان بر صاحبان دارايي و آحاد جامعه شود</a:t>
            </a:r>
            <a:endParaRPr lang="en-US" dirty="0"/>
          </a:p>
          <a:p>
            <a:pPr>
              <a:defRPr/>
            </a:pPr>
            <a:r>
              <a:rPr lang="fa-IR" dirty="0"/>
              <a:t>به منظور پیشگیری از خسارتهاي وارده به صنعت برق، در نظرگرفتن پدافند غیرعامل از ضروریات می باشد. پدافند غیرعامل  به معنای کاهش آسیب پذیری در هنگام بحران، بدون استفاده از اقدامات نظامی و فقط با بهره گیری از فعالیت های غیرنظامی، فنی و مدیریتی است</a:t>
            </a:r>
            <a:r>
              <a:rPr lang="en-US" dirty="0"/>
              <a:t>.</a:t>
            </a:r>
          </a:p>
          <a:p>
            <a:pPr>
              <a:defRPr/>
            </a:pPr>
            <a:r>
              <a:rPr lang="fa-IR" dirty="0"/>
              <a:t>اقدامات پدافند غیرعامل شامل پوشش، پراکندگی، تفرقه و جابجایی،فریب، مکان یابی، اعلام خبر، قابلیت بقا، استحکامات، استتار، اختفاء، ماکت فریبنده و سازه های امن است</a:t>
            </a:r>
          </a:p>
          <a:p>
            <a:pPr>
              <a:defRPr/>
            </a:pPr>
            <a:endParaRPr lang="en-US" dirty="0"/>
          </a:p>
          <a:p>
            <a:pPr>
              <a:defRPr/>
            </a:pPr>
            <a:r>
              <a:rPr lang="fa-IR" dirty="0"/>
              <a:t>بنابراین در بحث طراحی مراکز دیسپاچینگ، دو موضوع حفاظت سایبری و حفاظت فیزیکی و طراحی و اجرای پدافند غیرعامل باید مد نظر قرار گیرد</a:t>
            </a:r>
            <a:r>
              <a:rPr lang="en-US" dirty="0"/>
              <a:t>.</a:t>
            </a:r>
          </a:p>
          <a:p>
            <a:pPr>
              <a:defRPr/>
            </a:pPr>
            <a:endParaRPr lang="fa-IR" dirty="0"/>
          </a:p>
        </p:txBody>
      </p:sp>
      <p:sp>
        <p:nvSpPr>
          <p:cNvPr id="4" name="Slide Number Placeholder 3">
            <a:extLst>
              <a:ext uri="{FF2B5EF4-FFF2-40B4-BE49-F238E27FC236}">
                <a16:creationId xmlns:a16="http://schemas.microsoft.com/office/drawing/2014/main" id="{71A5EE52-DF66-4D45-A073-1393C87CBB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7D851E-6A53-4EB0-AFB7-7EDBE09ED66A}"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2233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F7CBC7-AEFC-45B3-8C6B-30DE18F61714}"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3261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E4835B0-D03B-4BF0-8E4D-2A8B3E3966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0494777-16B2-4891-B09E-299698BB6D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a:t>جلسه اول </a:t>
            </a:r>
          </a:p>
          <a:p>
            <a:r>
              <a:rPr lang="fa-IR" altLang="fa-IR"/>
              <a:t>مقدماتی شامل </a:t>
            </a:r>
          </a:p>
          <a:p>
            <a:r>
              <a:rPr lang="fa-IR" altLang="fa-IR"/>
              <a:t>لزوم ایجاد مراکز دیسپاچینگ</a:t>
            </a:r>
          </a:p>
          <a:p>
            <a:r>
              <a:rPr lang="fa-IR" altLang="fa-IR"/>
              <a:t>ویژگی ساختار مراکز دیسپاچینگ</a:t>
            </a:r>
          </a:p>
          <a:p>
            <a:r>
              <a:rPr lang="fa-IR" altLang="fa-IR"/>
              <a:t>سیستم مطمئن </a:t>
            </a:r>
          </a:p>
          <a:p>
            <a:r>
              <a:rPr lang="fa-IR" altLang="fa-IR"/>
              <a:t>استراتژی مراکز دیسپاچینگ</a:t>
            </a:r>
          </a:p>
          <a:p>
            <a:r>
              <a:rPr lang="fa-IR" altLang="fa-IR"/>
              <a:t>اصول تقسیم وظایف مراکز دیسپاچینگ</a:t>
            </a:r>
          </a:p>
          <a:p>
            <a:endParaRPr lang="fa-IR" altLang="fa-IR"/>
          </a:p>
        </p:txBody>
      </p:sp>
      <p:sp>
        <p:nvSpPr>
          <p:cNvPr id="4" name="Slide Number Placeholder 3">
            <a:extLst>
              <a:ext uri="{FF2B5EF4-FFF2-40B4-BE49-F238E27FC236}">
                <a16:creationId xmlns:a16="http://schemas.microsoft.com/office/drawing/2014/main" id="{2B25AE8F-BC37-4C13-867E-12315382CAAD}"/>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16B40A-06B6-4048-9315-C5230B93D6F6}"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6031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9CEE33F-07A3-4A02-96D6-A763955D89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5FB4C51-0E5D-4672-A91C-EB7F53B1E5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80000"/>
              </a:lnSpc>
              <a:spcBef>
                <a:spcPct val="0"/>
              </a:spcBef>
            </a:pPr>
            <a:r>
              <a:rPr lang="fa-IR" altLang="fa-IR" sz="1400">
                <a:cs typeface="B Titr" panose="00000700000000000000" pitchFamily="2" charset="-78"/>
              </a:rPr>
              <a:t>مقدمه</a:t>
            </a:r>
          </a:p>
          <a:p>
            <a:pPr algn="just" eaLnBrk="1" hangingPunct="1">
              <a:lnSpc>
                <a:spcPct val="80000"/>
              </a:lnSpc>
              <a:spcBef>
                <a:spcPct val="0"/>
              </a:spcBef>
            </a:pPr>
            <a:endParaRPr lang="fa-IR" altLang="fa-IR" sz="1400">
              <a:cs typeface="B Titr" panose="00000700000000000000" pitchFamily="2" charset="-78"/>
            </a:endParaRPr>
          </a:p>
          <a:p>
            <a:pPr algn="just" eaLnBrk="1" hangingPunct="1">
              <a:lnSpc>
                <a:spcPct val="80000"/>
              </a:lnSpc>
              <a:spcBef>
                <a:spcPct val="0"/>
              </a:spcBef>
            </a:pPr>
            <a:r>
              <a:rPr lang="fa-IR" altLang="fa-IR">
                <a:cs typeface="B Traffic" panose="00000400000000000000" pitchFamily="2" charset="-78"/>
              </a:rPr>
              <a:t>با توجه به گسترده شدن مصرف برق و وابستگي شديد صنعت به اين نوع انرژي و يكپارچگي و پيوسته شدن  شبكه هاي انتقال و توزيع برق ، شبکه نيازمند آن است كه دائما از طريق مراكزي مديريت شود بنحوي كه هم حوادث و اتفاقات تحت كنترل و نظارت باشد و هم مديريت انرژي انجام گردد، كه اين كار توسط مراكزي  بنام ديسپاچينگ  ( </a:t>
            </a:r>
            <a:r>
              <a:rPr lang="en-US" altLang="fa-IR">
                <a:cs typeface="B Traffic" panose="00000400000000000000" pitchFamily="2" charset="-78"/>
              </a:rPr>
              <a:t>DISPATCHING</a:t>
            </a:r>
            <a:r>
              <a:rPr lang="fa-IR" altLang="fa-IR">
                <a:cs typeface="B Traffic" panose="00000400000000000000" pitchFamily="2" charset="-78"/>
              </a:rPr>
              <a:t> ) انجام مي پذيرد .</a:t>
            </a:r>
          </a:p>
          <a:p>
            <a:pPr algn="just" eaLnBrk="1" hangingPunct="1">
              <a:lnSpc>
                <a:spcPct val="80000"/>
              </a:lnSpc>
              <a:spcBef>
                <a:spcPct val="0"/>
              </a:spcBef>
            </a:pPr>
            <a:r>
              <a:rPr lang="fa-IR" altLang="fa-IR">
                <a:cs typeface="B Traffic" panose="00000400000000000000" pitchFamily="2" charset="-78"/>
              </a:rPr>
              <a:t>هدف از اين مديريت اساسا به نوعي مديريت اطلاعات است زيرا هدف اصلي ديسپاچينگ جمع آوري اطلاعات و در مرحله بعدي كنترل نظارت گونه مي باشد بديهي است با اعمال اين مديريت به اهداف بسياري مي توان دست يافت</a:t>
            </a:r>
          </a:p>
          <a:p>
            <a:pPr algn="just" eaLnBrk="1" hangingPunct="1">
              <a:lnSpc>
                <a:spcPct val="80000"/>
              </a:lnSpc>
              <a:spcBef>
                <a:spcPct val="0"/>
              </a:spcBef>
            </a:pPr>
            <a:r>
              <a:rPr lang="fa-IR" altLang="fa-IR">
                <a:cs typeface="B Traffic" panose="00000400000000000000" pitchFamily="2" charset="-78"/>
              </a:rPr>
              <a:t> اين سيستم در گذشته با استفاده از خطوط مخابراتي و ارتباط كلامي انجام مي شد اطلاعات محدودي از پستها و نيروگاهها توسط خطوط مخابراتي به مراكز كنترل ارسال ميگرديدو توسط نشاندهنده اي مجزا در معرض ديد بهره بردار قرار ميگرفت ولي همچنان نقش اصلي را ارتباط كلامي به عهده داشت</a:t>
            </a:r>
          </a:p>
          <a:p>
            <a:pPr algn="just" eaLnBrk="1" hangingPunct="1">
              <a:lnSpc>
                <a:spcPct val="80000"/>
              </a:lnSpc>
              <a:spcBef>
                <a:spcPct val="0"/>
              </a:spcBef>
            </a:pPr>
            <a:r>
              <a:rPr lang="fa-IR" altLang="fa-IR">
                <a:cs typeface="B Traffic" panose="00000400000000000000" pitchFamily="2" charset="-78"/>
              </a:rPr>
              <a:t> تا  اینکه در دهه های اخير با بهره گيري از تجهيزات كامپيوتري تحولي اساسي در جمع آوري اطلاعات و نظارت و اجراي فرمان از راه دور از طريق امكانات كامپيوتري فراهم گرديد.اين تجهيزات كامپيوتري بطور كلي معروف به سيستم اسكادا </a:t>
            </a:r>
            <a:r>
              <a:rPr lang="en-US" altLang="fa-IR">
                <a:cs typeface="B Traffic" panose="00000400000000000000" pitchFamily="2" charset="-78"/>
              </a:rPr>
              <a:t>SCADA )</a:t>
            </a:r>
            <a:r>
              <a:rPr lang="fa-IR" altLang="fa-IR">
                <a:cs typeface="B Traffic" panose="00000400000000000000" pitchFamily="2" charset="-78"/>
              </a:rPr>
              <a:t>) مي باشند</a:t>
            </a:r>
          </a:p>
          <a:p>
            <a:endParaRPr lang="fa-IR" altLang="fa-IR"/>
          </a:p>
        </p:txBody>
      </p:sp>
      <p:sp>
        <p:nvSpPr>
          <p:cNvPr id="4" name="Slide Number Placeholder 3">
            <a:extLst>
              <a:ext uri="{FF2B5EF4-FFF2-40B4-BE49-F238E27FC236}">
                <a16:creationId xmlns:a16="http://schemas.microsoft.com/office/drawing/2014/main" id="{74CAA6D8-4DFF-434D-9E51-D531811EBAB3}"/>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ACA035-2A2B-4843-A2E9-5354A283AA78}"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9718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252E76B-0C80-4CD8-8752-3C4AA318CE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441E7FB-A54A-4ED2-BE92-9EC52B208F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a:t>بـه علت حیاتی بودن حفظ شبکه قدرت سیستم کنترل آن بایستی دارای قابلیت اطمینان بسیار بالا بوده و احتمال وقـوع خرابی در آن ناچیز باشد و همچنین اطلاعات به‌سرعت بین مراکز و تجهیزات شـبکه منتقـل شـود. </a:t>
            </a:r>
          </a:p>
          <a:p>
            <a:endParaRPr lang="fa-IR" altLang="fa-IR"/>
          </a:p>
          <a:p>
            <a:r>
              <a:rPr lang="fa-IR" altLang="fa-IR"/>
              <a:t>امـروزه پیچیـدگی و گسترش شبکه‌های قدرت به حدی رسیده است که کنترل با یک مرکز ممکن نبوده و چندین مرکز کنترل بـرای ایـن کار در نظر گرفته می‌شوند.</a:t>
            </a:r>
          </a:p>
          <a:p>
            <a:endParaRPr lang="fa-IR" altLang="fa-IR"/>
          </a:p>
          <a:p>
            <a:r>
              <a:rPr lang="fa-IR" altLang="fa-IR"/>
              <a:t> بنابراین بایستی تقسیم وظایف در شبکه‌های قدرت صورت بگیرد و هماهنگی‌های لازم بین مراکز مختلف برای نظارت صحیح بر روی عملکـرد سیسـتم قـدرت وجود داشته باشد.</a:t>
            </a:r>
          </a:p>
          <a:p>
            <a:endParaRPr lang="fa-IR" altLang="fa-IR"/>
          </a:p>
          <a:p>
            <a:r>
              <a:rPr lang="fa-IR" altLang="fa-IR"/>
              <a:t>همچنین بدلیل سرعت عملکرد بالای مورد نیاز در سیستمهای دیسپاچینگ از جدیدترین و پیچیـده‌ترین تکنولوژی‌های سخت افزاری و نرم افزاری استفاده می‌شود که نتیجتاً روشهای ساخت و ایجاد مراکز دیسپاچینگ را پیچیده تر می‌کند. بر اساس نظر صاحبنظران در صنعت برق، اهداف و فرآیندهای کلیـدی و اسـتراتژیکی بـرای ایـن سیستم در نظر گرفته شده و ارتباط میان این اهداف و فرآیندها با اهداف کلی صنعت بـرق مـورد مقایسـه قـرار گرفتـه است.    </a:t>
            </a:r>
          </a:p>
          <a:p>
            <a:r>
              <a:rPr lang="fa-IR" altLang="fa-IR"/>
              <a:t>به منظور بهره برداری مناسب از سیستم قدرت لازم است سیستم با صرف هزینه ای مناسب که از قابلیت اطمینان بالایی نیز برخوردار باشد مورد بهره برداری قرار گیرد. </a:t>
            </a:r>
            <a:endParaRPr lang="en-US" altLang="fa-IR"/>
          </a:p>
          <a:p>
            <a:endParaRPr lang="fa-IR" altLang="fa-IR"/>
          </a:p>
        </p:txBody>
      </p:sp>
      <p:sp>
        <p:nvSpPr>
          <p:cNvPr id="4" name="Slide Number Placeholder 3">
            <a:extLst>
              <a:ext uri="{FF2B5EF4-FFF2-40B4-BE49-F238E27FC236}">
                <a16:creationId xmlns:a16="http://schemas.microsoft.com/office/drawing/2014/main" id="{97C3DF6F-1774-4DDF-8626-61FF506D96B4}"/>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E2AADD3-FCB9-4365-B1FB-022CEFD45F4A}"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8114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789998B-3243-47BE-80AB-6A488AC3FD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9796E29-0D34-4ED3-929E-7D1A31C579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a:t>سیستم مطمئن به سیستمی گفته می شود که از خطرهایی نظیر وقفه های زنجیره ای، جدا شدن بخشی از شبکه، خارج شدن ژنراتور از حالت سنکرون، قطع بار، عدم رعایت محدودیت های توان انتقالی خطوط، ولتاژ شین ها و فرکانس سیستم محفوظ باشد. </a:t>
            </a:r>
          </a:p>
          <a:p>
            <a:endParaRPr lang="en-US" altLang="fa-IR"/>
          </a:p>
          <a:p>
            <a:r>
              <a:rPr lang="fa-IR" altLang="fa-IR"/>
              <a:t>عملکرد موفق سیستم های قدرت نیازمند عطف توجه به ایمنی کارکنان و تجهیزات و ارائه خدمت بدون وقفه با پایین ترین قیمت ممکن به مشترکان است.</a:t>
            </a:r>
          </a:p>
          <a:p>
            <a:r>
              <a:rPr lang="fa-IR" altLang="fa-IR"/>
              <a:t> </a:t>
            </a:r>
            <a:endParaRPr lang="en-US" altLang="fa-IR"/>
          </a:p>
          <a:p>
            <a:endParaRPr lang="fa-IR" altLang="fa-IR"/>
          </a:p>
        </p:txBody>
      </p:sp>
      <p:sp>
        <p:nvSpPr>
          <p:cNvPr id="4" name="Slide Number Placeholder 3">
            <a:extLst>
              <a:ext uri="{FF2B5EF4-FFF2-40B4-BE49-F238E27FC236}">
                <a16:creationId xmlns:a16="http://schemas.microsoft.com/office/drawing/2014/main" id="{15FDA5AB-DD55-4E2C-9FE3-63DD521A65F3}"/>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60CB61-F1BA-4CCA-9EA3-00DC4C21E6EA}"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040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434D358-30A4-4A4D-84A0-060C35B469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D495224-DA80-415F-A265-F30BFE317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a:t>در حالت کنترل متمرکز، اطلاعات تمامی ایستگاه های شبکه قدرت به یک مرکز کنترل ارسال می شود و در مرکز کنترل پس از پردازش داد هها تصمیمات مناسب گرفته مي شود به این منظور نیاز به برقراری ارتباط مخابراتی بین تمام پست های منطقه با مرکز کنترل می باشد. </a:t>
            </a:r>
          </a:p>
          <a:p>
            <a:r>
              <a:rPr lang="fa-IR" altLang="fa-IR"/>
              <a:t> </a:t>
            </a:r>
            <a:endParaRPr lang="en-US" altLang="fa-IR"/>
          </a:p>
          <a:p>
            <a:r>
              <a:rPr lang="fa-IR" altLang="fa-IR"/>
              <a:t>در روش کنترل نامتمرکز، شبکه قدرت به چندین ناحیه تقسیم می شود و هر ناحیه توسط مرکز کنترل همان ناحیه کنترل می گردد. </a:t>
            </a:r>
          </a:p>
          <a:p>
            <a:endParaRPr lang="en-US" altLang="fa-IR"/>
          </a:p>
          <a:p>
            <a:r>
              <a:rPr lang="fa-IR" altLang="fa-IR"/>
              <a:t>در یک ساختار سلسله مراتبی، شبکه هر منطقه به وسیله یک مرکز کنترل منطقه ای کنترل می شود و هر مرکز منطقه ای نیز چندین مرکز کنترل دیگر در زیرمجموعه خود دارد که شبکه ایالتی را کنترل می کند و هر کدام از این مراکز نیز خود چندین مرکز کوچک تر را زیر نظر دارند که هر کدام سیستم های اسکادای خود را دارند، که در ساختار سلسله مراتبی بهم متصل هستند.</a:t>
            </a:r>
            <a:endParaRPr lang="en-US" altLang="fa-IR"/>
          </a:p>
          <a:p>
            <a:endParaRPr lang="fa-IR" altLang="fa-IR"/>
          </a:p>
        </p:txBody>
      </p:sp>
      <p:sp>
        <p:nvSpPr>
          <p:cNvPr id="4" name="Slide Number Placeholder 3">
            <a:extLst>
              <a:ext uri="{FF2B5EF4-FFF2-40B4-BE49-F238E27FC236}">
                <a16:creationId xmlns:a16="http://schemas.microsoft.com/office/drawing/2014/main" id="{82E8D53A-1824-4E4D-BD53-5D2E0EFC3E22}"/>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3CD6DE7-8C00-49E6-B3BD-43E7D9F30515}"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110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2F79427-62FF-457C-8B58-805A14685B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989A14A-2810-4443-9712-06CCA6EED08F}"/>
              </a:ext>
            </a:extLst>
          </p:cNvPr>
          <p:cNvSpPr>
            <a:spLocks noGrp="1" noChangeArrowheads="1"/>
          </p:cNvSpPr>
          <p:nvPr>
            <p:ph type="body" idx="1"/>
          </p:nvPr>
        </p:nvSpPr>
        <p:spPr bwMode="auto"/>
        <p:txBody>
          <a:bodyPr>
            <a:normAutofit lnSpcReduction="10000"/>
          </a:bodyPr>
          <a:lstStyle/>
          <a:p>
            <a:pPr>
              <a:defRPr/>
            </a:pPr>
            <a:r>
              <a:rPr lang="fa-IR" altLang="fa-IR" dirty="0"/>
              <a:t>مهمترین وظایف مرکز کنترل سیستم قدرت، کنترل پایداری سیستم، پیش بینی بار، طـرح برنامـه خوابانـدن واحـدها، کنترل پخش بار اقتصادی و کنترل اتوماتیک شبکه می‌باشد.</a:t>
            </a:r>
          </a:p>
          <a:p>
            <a:pPr>
              <a:defRPr/>
            </a:pPr>
            <a:r>
              <a:rPr lang="fa-IR" altLang="fa-IR" dirty="0"/>
              <a:t> </a:t>
            </a:r>
            <a:r>
              <a:rPr lang="fa-IR" dirty="0">
                <a:solidFill>
                  <a:srgbClr val="000000"/>
                </a:solidFill>
                <a:latin typeface="tahoma" panose="020B0604030504040204" pitchFamily="34" charset="0"/>
              </a:rPr>
              <a:t>اصولاً هر شبکه الکتریکی دارای نوساناتی در مصرف می باشد. </a:t>
            </a:r>
          </a:p>
          <a:p>
            <a:pPr>
              <a:defRPr/>
            </a:pPr>
            <a:r>
              <a:rPr lang="fa-IR" dirty="0">
                <a:solidFill>
                  <a:srgbClr val="000000"/>
                </a:solidFill>
                <a:latin typeface="tahoma" panose="020B0604030504040204" pitchFamily="34" charset="0"/>
              </a:rPr>
              <a:t>میزان مصرف لحظه ای شبکه با ساعات شبانه روز ، روزهای هفته ، ماههای سال ، فصول سال و حتی بافت فرهنگی ، اجتماعی و اقتصادی جامعه تغییر می کند . </a:t>
            </a:r>
          </a:p>
          <a:p>
            <a:pPr>
              <a:defRPr/>
            </a:pPr>
            <a:r>
              <a:rPr lang="fa-IR" dirty="0">
                <a:solidFill>
                  <a:srgbClr val="000000"/>
                </a:solidFill>
                <a:latin typeface="tahoma" panose="020B0604030504040204" pitchFamily="34" charset="0"/>
              </a:rPr>
              <a:t>منحنی تغییرات قدرت الکتریکی هر شبکه با میزان حداقل و حداکثر مصرف ساعتی و نسبت حداقل به حداکثر (بنام ضریب بار) تعریف می گردد. منحنی که به این ترتیب بدست می آید را مدل بار یا منحنی تغییرات بار می نامند.</a:t>
            </a:r>
            <a:br>
              <a:rPr lang="fa-IR" dirty="0"/>
            </a:br>
            <a:endParaRPr lang="fa-IR" dirty="0"/>
          </a:p>
          <a:p>
            <a:pPr>
              <a:defRPr/>
            </a:pPr>
            <a:r>
              <a:rPr lang="fa-IR" dirty="0">
                <a:solidFill>
                  <a:srgbClr val="000000"/>
                </a:solidFill>
                <a:latin typeface="tahoma" panose="020B0604030504040204" pitchFamily="34" charset="0"/>
              </a:rPr>
              <a:t>سطح زیر این منحنی که میزان مصرف انرژی الکتریکی را در طول زمان معین می کند، به سه ناحیه تقسیم می گردد . این نواحی راناحیه بار پایه ، ناحیه بار میانی و ناحیه بار پیک می نامیم که به آنها بار پایه ، بار میانی و بار پیک نیز می گویند . </a:t>
            </a:r>
            <a:br>
              <a:rPr lang="fa-IR" dirty="0"/>
            </a:br>
            <a:r>
              <a:rPr lang="fa-IR" dirty="0"/>
              <a:t>در هرشبکه احتمال قطع برق و عدم تامین نیاز مصرف کنندگان وجود دارد . هرچه میزان قدرت نصب شده بیشتر از نیاز شبکه ( مصرف ) باشد احتمال خاموشی کمتر خواهد بود . خاموشی ها اغلب در پیک های فصلی اتفاق می افتد و باید در این برهه ها توجه بیشتری به موضوع تامین برق اضطراری نمود.</a:t>
            </a:r>
            <a:br>
              <a:rPr lang="fa-IR" dirty="0"/>
            </a:br>
            <a:r>
              <a:rPr lang="fa-IR" dirty="0"/>
              <a:t>با توجه به مطالب فوق و مفهوم مدل بار، نیروگاهها از نظر تولید الکتریسیته به چهار دسته عمده تقسیم بندی می شوند که عبارتند از :</a:t>
            </a:r>
            <a:br>
              <a:rPr lang="fa-IR" dirty="0"/>
            </a:br>
            <a:r>
              <a:rPr lang="fa-IR" dirty="0"/>
              <a:t>1- نیروگاههائی که برای تامین بار پایه طراحی و احداث می گردند.</a:t>
            </a:r>
            <a:br>
              <a:rPr lang="fa-IR" dirty="0"/>
            </a:br>
            <a:r>
              <a:rPr lang="fa-IR" dirty="0"/>
              <a:t>2- نیروگاههائی که برای تامین بار میانی بکار می روند.</a:t>
            </a:r>
            <a:br>
              <a:rPr lang="fa-IR" dirty="0"/>
            </a:br>
            <a:r>
              <a:rPr lang="fa-IR" dirty="0"/>
              <a:t>3- نیروگاههائی که برای تامین بار پیک ساخته می شوند .</a:t>
            </a:r>
            <a:br>
              <a:rPr lang="fa-IR" dirty="0"/>
            </a:br>
            <a:r>
              <a:rPr lang="fa-IR" dirty="0"/>
              <a:t>4- نیروگاههائی که جهت تولید برق اضطراری مجحتمع ها مورد استفاده قرار می گیرد.</a:t>
            </a:r>
            <a:endParaRPr lang="fa-IR" altLang="fa-IR" dirty="0"/>
          </a:p>
        </p:txBody>
      </p:sp>
      <p:sp>
        <p:nvSpPr>
          <p:cNvPr id="34820" name="Slide Number Placeholder 3">
            <a:extLst>
              <a:ext uri="{FF2B5EF4-FFF2-40B4-BE49-F238E27FC236}">
                <a16:creationId xmlns:a16="http://schemas.microsoft.com/office/drawing/2014/main" id="{0794518E-49B2-4097-A817-8E094421DF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F037DFB1-8E2F-4E63-8FFF-1E1ECD1E24B3}" type="slidenum">
              <a:rPr kumimoji="0" lang="fa-IR" altLang="fa-I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fa-IR" altLang="fa-I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7945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A1E42DE-AB3A-4A9B-95C0-B538E0F911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88E11E0-16F2-47AD-9A67-A54B9EFDA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a:t>اصول تقسیم وظایف در سیستمهای دیسپاچینگ</a:t>
            </a:r>
          </a:p>
          <a:p>
            <a:r>
              <a:rPr lang="fa-IR" altLang="fa-IR"/>
              <a:t>دو عامل مهم ماهیت عملکـرد و محـدوده جغرافیـایی در تقسیم وظایف مراکز دیسپاچینگ تاثیر فراوان دارد. </a:t>
            </a:r>
          </a:p>
          <a:p>
            <a:endParaRPr lang="fa-IR" altLang="fa-IR"/>
          </a:p>
          <a:p>
            <a:r>
              <a:rPr lang="fa-IR" altLang="fa-IR"/>
              <a:t>تقسـیم وظـایف بـر اسـاس ماهیـت متفـاوت عملکرد ،بدین معنی که یک یا چند مرکز امر نظارت بر تولید و انتقال انرژی و یک یا چند مرکز دیگـر وظیفه نظارت بر توزیع انرژی را در سطوح مختلف بر عهده دارند و بر این اساس دیسپاچینگهای تولیـد و انتقـال، فـوق توزیع و توزیع ایجاد می‌شوند. </a:t>
            </a:r>
          </a:p>
          <a:p>
            <a:endParaRPr lang="fa-IR" altLang="fa-IR"/>
          </a:p>
          <a:p>
            <a:r>
              <a:rPr lang="fa-IR" altLang="fa-IR"/>
              <a:t>در بسیاری از موارد نیز برای </a:t>
            </a:r>
            <a:r>
              <a:rPr lang="fa-IR" altLang="fa-IR">
                <a:solidFill>
                  <a:srgbClr val="FF0000"/>
                </a:solidFill>
              </a:rPr>
              <a:t>انجام یک عملکرد خاص و گسترش مدیریت بر شبکه هـای قدرت بسیار وسیع </a:t>
            </a:r>
            <a:r>
              <a:rPr lang="fa-IR" altLang="fa-IR"/>
              <a:t>کار بین مراکز بـر مبنـای تقسـیم جغرافیـایی ناحیـه تحـت پوشـش صـورت مـی گیـرد. </a:t>
            </a:r>
          </a:p>
          <a:p>
            <a:r>
              <a:rPr lang="fa-IR" altLang="fa-IR"/>
              <a:t>همچنـین سیستمهایی نیز با هر دو نوع تقسیم بندی فوق عمل کنترل بر شبکه قدرت را انجام می‌دهند. تصویر شماتیک تقسـیم  وظایف مراکز دیساچینگ بر مبنای ماهیت عملکرد در شکل زیر آمده است.</a:t>
            </a:r>
          </a:p>
        </p:txBody>
      </p:sp>
      <p:sp>
        <p:nvSpPr>
          <p:cNvPr id="4" name="Slide Number Placeholder 3">
            <a:extLst>
              <a:ext uri="{FF2B5EF4-FFF2-40B4-BE49-F238E27FC236}">
                <a16:creationId xmlns:a16="http://schemas.microsoft.com/office/drawing/2014/main" id="{5EA7CC19-C928-4CC3-878A-8B60AF10BC93}"/>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351D59-EF3D-4734-9966-122EB687E31C}" type="slidenum">
              <a:rPr kumimoji="0" lang="fa-IR" alt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fa-IR" alt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7082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07D16AA-370A-4220-B832-F5CCF0BAAF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86B2336-4C47-4E1E-964D-ADFA75E8BBE5}"/>
              </a:ext>
            </a:extLst>
          </p:cNvPr>
          <p:cNvSpPr>
            <a:spLocks noGrp="1"/>
          </p:cNvSpPr>
          <p:nvPr>
            <p:ph type="body" idx="1"/>
          </p:nvPr>
        </p:nvSpPr>
        <p:spPr/>
        <p:txBody>
          <a:bodyPr/>
          <a:lstStyle/>
          <a:p>
            <a:pPr algn="just">
              <a:defRPr/>
            </a:pPr>
            <a:r>
              <a:rPr lang="fa-IR" b="1" cap="all" dirty="0">
                <a:cs typeface="B Traffic" pitchFamily="2" charset="-78"/>
              </a:rPr>
              <a:t>طرح سیستم دیسپاچینگ در ایران و جهان</a:t>
            </a:r>
          </a:p>
          <a:p>
            <a:pPr algn="just">
              <a:defRPr/>
            </a:pPr>
            <a:r>
              <a:rPr lang="fa-IR" b="1" cap="all" dirty="0">
                <a:cs typeface="B Traffic" pitchFamily="2" charset="-78"/>
              </a:rPr>
              <a:t> ایـن طـرح دارای یـک مرکز کنترل سیستم در تهران است که وظیفه برنامه ریزی، نظارت کلی بر شبکه و کنترل فرکانس را انجام می‌دهـد و چند نیروگاه را مستقیماً نظارت می‌نماید. </a:t>
            </a:r>
          </a:p>
          <a:p>
            <a:pPr algn="just">
              <a:defRPr/>
            </a:pPr>
            <a:endParaRPr lang="fa-IR" b="1" cap="all" dirty="0">
              <a:cs typeface="B Traffic" pitchFamily="2" charset="-78"/>
            </a:endParaRPr>
          </a:p>
          <a:p>
            <a:pPr algn="just">
              <a:defRPr/>
            </a:pPr>
            <a:r>
              <a:rPr lang="fa-IR" b="1" cap="all" dirty="0">
                <a:cs typeface="B Traffic" pitchFamily="2" charset="-78"/>
              </a:rPr>
              <a:t>همچنین شش مرکز کنترل ناحیه ای آذربایجان، تهران، خوزستان، خراسان، اصفهان و کرمان نیز وجود دارند که هریک کنترل شبکه برق را در ناحیه خود انجام می‌دهد. </a:t>
            </a:r>
          </a:p>
          <a:p>
            <a:pPr algn="just">
              <a:defRPr/>
            </a:pPr>
            <a:endParaRPr lang="fa-IR" b="1" cap="all" dirty="0">
              <a:cs typeface="B Traffic" pitchFamily="2" charset="-78"/>
            </a:endParaRPr>
          </a:p>
          <a:p>
            <a:pPr algn="just">
              <a:defRPr/>
            </a:pPr>
            <a:r>
              <a:rPr lang="fa-IR" b="1" cap="all" dirty="0">
                <a:cs typeface="B Traffic" pitchFamily="2" charset="-78"/>
              </a:rPr>
              <a:t>مرکـز کنتـرل ناحیه ای اصفهان بعنوان پشتیبان مرکز کنترل سیستم بوده و در مواقع اضـطراری کنتـرل فرکـانس را بـر عهـده دارد.</a:t>
            </a:r>
          </a:p>
          <a:p>
            <a:pPr algn="just">
              <a:defRPr/>
            </a:pPr>
            <a:endParaRPr lang="fa-IR" b="1" cap="all" dirty="0">
              <a:cs typeface="B Traffic" pitchFamily="2" charset="-78"/>
            </a:endParaRPr>
          </a:p>
          <a:p>
            <a:pPr algn="just">
              <a:defRPr/>
            </a:pPr>
            <a:r>
              <a:rPr lang="fa-IR" b="1" cap="all" dirty="0">
                <a:cs typeface="B Traffic" pitchFamily="2" charset="-78"/>
              </a:rPr>
              <a:t>دیسپاچینگهای فوق توزیع نیز کنترل پستهای ٦٣/٢٠ کیلو ولت را تحت نظارت مرکز کنترل ناحیـه ای خـود بر عهده دارند.</a:t>
            </a:r>
          </a:p>
          <a:p>
            <a:pPr>
              <a:defRPr/>
            </a:pPr>
            <a:endParaRPr lang="fa-IR" dirty="0"/>
          </a:p>
        </p:txBody>
      </p:sp>
      <p:sp>
        <p:nvSpPr>
          <p:cNvPr id="38916" name="Slide Number Placeholder 3">
            <a:extLst>
              <a:ext uri="{FF2B5EF4-FFF2-40B4-BE49-F238E27FC236}">
                <a16:creationId xmlns:a16="http://schemas.microsoft.com/office/drawing/2014/main" id="{B2262766-32B2-458F-9AD7-AAF2234061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F3A921BD-912C-40A6-BA07-173AB1582D16}" type="slidenum">
              <a:rPr kumimoji="0" lang="fa-IR" altLang="fa-I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fa-IR" altLang="fa-I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9451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6" descr="Celestia-R1---OverlayContentSD.png">
            <a:extLst>
              <a:ext uri="{FF2B5EF4-FFF2-40B4-BE49-F238E27FC236}">
                <a16:creationId xmlns:a16="http://schemas.microsoft.com/office/drawing/2014/main" id="{55D0A0BB-8502-4266-A514-EB487883D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0"/>
            <a:ext cx="121581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74FFCD00-2D9B-4B96-A518-3E4E896FB474}"/>
              </a:ext>
            </a:extLst>
          </p:cNvPr>
          <p:cNvSpPr>
            <a:spLocks noGrp="1"/>
          </p:cNvSpPr>
          <p:nvPr>
            <p:ph type="dt" sz="half" idx="10"/>
          </p:nvPr>
        </p:nvSpPr>
        <p:spPr/>
        <p:txBody>
          <a:bodyPr/>
          <a:lstStyle>
            <a:lvl1pPr>
              <a:defRPr/>
            </a:lvl1pPr>
          </a:lstStyle>
          <a:p>
            <a:pPr defTabSz="457200">
              <a:defRPr/>
            </a:pPr>
            <a:endParaRPr lang="en-US">
              <a:solidFill>
                <a:prstClr val="white"/>
              </a:solidFill>
            </a:endParaRPr>
          </a:p>
        </p:txBody>
      </p:sp>
      <p:sp>
        <p:nvSpPr>
          <p:cNvPr id="4" name="Footer Placeholder 2">
            <a:extLst>
              <a:ext uri="{FF2B5EF4-FFF2-40B4-BE49-F238E27FC236}">
                <a16:creationId xmlns:a16="http://schemas.microsoft.com/office/drawing/2014/main" id="{0C726478-F7E5-4540-8A85-0B2D320AA259}"/>
              </a:ext>
            </a:extLst>
          </p:cNvPr>
          <p:cNvSpPr>
            <a:spLocks noGrp="1"/>
          </p:cNvSpPr>
          <p:nvPr>
            <p:ph type="ftr" sz="quarter" idx="11"/>
          </p:nvPr>
        </p:nvSpPr>
        <p:spPr/>
        <p:txBody>
          <a:bodyPr/>
          <a:lstStyle>
            <a:lvl1pPr>
              <a:defRPr/>
            </a:lvl1pPr>
          </a:lstStyle>
          <a:p>
            <a:pPr defTabSz="457200">
              <a:defRPr/>
            </a:pPr>
            <a:endParaRPr lang="en-US">
              <a:solidFill>
                <a:prstClr val="white"/>
              </a:solidFill>
            </a:endParaRPr>
          </a:p>
        </p:txBody>
      </p:sp>
      <p:sp>
        <p:nvSpPr>
          <p:cNvPr id="5" name="Slide Number Placeholder 3">
            <a:extLst>
              <a:ext uri="{FF2B5EF4-FFF2-40B4-BE49-F238E27FC236}">
                <a16:creationId xmlns:a16="http://schemas.microsoft.com/office/drawing/2014/main" id="{EF33AC94-EC9A-4407-9065-132FFC41026C}"/>
              </a:ext>
            </a:extLst>
          </p:cNvPr>
          <p:cNvSpPr>
            <a:spLocks noGrp="1"/>
          </p:cNvSpPr>
          <p:nvPr>
            <p:ph type="sldNum" sz="quarter" idx="12"/>
          </p:nvPr>
        </p:nvSpPr>
        <p:spPr/>
        <p:txBody>
          <a:bodyPr/>
          <a:lstStyle>
            <a:lvl1pPr>
              <a:defRPr/>
            </a:lvl1pPr>
          </a:lstStyle>
          <a:p>
            <a:pPr defTabSz="457200">
              <a:defRPr/>
            </a:pPr>
            <a:fld id="{2E184F77-6412-4A09-80A8-AF5E67FE0D00}" type="slidenum">
              <a:rPr lang="ar-SA" altLang="fa-IR" smtClean="0">
                <a:solidFill>
                  <a:prstClr val="white"/>
                </a:solidFill>
              </a:rPr>
              <a:pPr defTabSz="457200">
                <a:defRPr/>
              </a:pPr>
              <a:t>‹#›</a:t>
            </a:fld>
            <a:endParaRPr lang="af-ZA" altLang="fa-IR">
              <a:solidFill>
                <a:prstClr val="white"/>
              </a:solidFill>
            </a:endParaRPr>
          </a:p>
        </p:txBody>
      </p:sp>
    </p:spTree>
    <p:extLst>
      <p:ext uri="{BB962C8B-B14F-4D97-AF65-F5344CB8AC3E}">
        <p14:creationId xmlns:p14="http://schemas.microsoft.com/office/powerpoint/2010/main" val="1261219635"/>
      </p:ext>
    </p:extLst>
  </p:cSld>
  <p:clrMapOvr>
    <a:masterClrMapping/>
  </p:clrMapOvr>
  <p:transition advTm="20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Celestia-R1---OverlayTitleSD.png">
            <a:extLst>
              <a:ext uri="{FF2B5EF4-FFF2-40B4-BE49-F238E27FC236}">
                <a16:creationId xmlns:a16="http://schemas.microsoft.com/office/drawing/2014/main" id="{AC2FAEFA-1CF0-402B-8BC3-578FBA357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636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8631" y="1964267"/>
            <a:ext cx="7618971" cy="2421464"/>
          </a:xfrm>
        </p:spPr>
        <p:txBody>
          <a:bodyPr anchor="b"/>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3658631" y="4385734"/>
            <a:ext cx="7618971"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DF9162D8-CECA-43A5-B2D4-79EABDFC508A}"/>
              </a:ext>
            </a:extLst>
          </p:cNvPr>
          <p:cNvSpPr>
            <a:spLocks noGrp="1"/>
          </p:cNvSpPr>
          <p:nvPr>
            <p:ph type="dt" sz="half" idx="10"/>
          </p:nvPr>
        </p:nvSpPr>
        <p:spPr>
          <a:xfrm>
            <a:off x="9002184" y="5870576"/>
            <a:ext cx="1617133" cy="377825"/>
          </a:xfrm>
        </p:spPr>
        <p:txBody>
          <a:bodyPr/>
          <a:lstStyle>
            <a:lvl1pPr>
              <a:defRPr/>
            </a:lvl1pPr>
          </a:lstStyle>
          <a:p>
            <a:pPr defTabSz="457200">
              <a:defRPr/>
            </a:pPr>
            <a:endParaRPr lang="en-US">
              <a:solidFill>
                <a:prstClr val="white"/>
              </a:solidFill>
            </a:endParaRPr>
          </a:p>
        </p:txBody>
      </p:sp>
      <p:sp>
        <p:nvSpPr>
          <p:cNvPr id="6" name="Footer Placeholder 4">
            <a:extLst>
              <a:ext uri="{FF2B5EF4-FFF2-40B4-BE49-F238E27FC236}">
                <a16:creationId xmlns:a16="http://schemas.microsoft.com/office/drawing/2014/main" id="{F0B742A0-9913-4A29-8CFF-21CB0C6839B9}"/>
              </a:ext>
            </a:extLst>
          </p:cNvPr>
          <p:cNvSpPr>
            <a:spLocks noGrp="1"/>
          </p:cNvSpPr>
          <p:nvPr>
            <p:ph type="ftr" sz="quarter" idx="11"/>
          </p:nvPr>
        </p:nvSpPr>
        <p:spPr>
          <a:xfrm>
            <a:off x="3657600" y="5870576"/>
            <a:ext cx="5242984" cy="377825"/>
          </a:xfrm>
        </p:spPr>
        <p:txBody>
          <a:bodyPr/>
          <a:lstStyle>
            <a:lvl1pPr>
              <a:defRPr/>
            </a:lvl1pPr>
          </a:lstStyle>
          <a:p>
            <a:pPr defTabSz="457200">
              <a:defRPr/>
            </a:pPr>
            <a:endParaRPr lang="en-US">
              <a:solidFill>
                <a:prstClr val="white"/>
              </a:solidFill>
            </a:endParaRPr>
          </a:p>
        </p:txBody>
      </p:sp>
      <p:sp>
        <p:nvSpPr>
          <p:cNvPr id="7" name="Slide Number Placeholder 5">
            <a:extLst>
              <a:ext uri="{FF2B5EF4-FFF2-40B4-BE49-F238E27FC236}">
                <a16:creationId xmlns:a16="http://schemas.microsoft.com/office/drawing/2014/main" id="{66350514-55E7-479B-A0D3-5360E16D0503}"/>
              </a:ext>
            </a:extLst>
          </p:cNvPr>
          <p:cNvSpPr>
            <a:spLocks noGrp="1"/>
          </p:cNvSpPr>
          <p:nvPr>
            <p:ph type="sldNum" sz="quarter" idx="12"/>
          </p:nvPr>
        </p:nvSpPr>
        <p:spPr>
          <a:xfrm>
            <a:off x="10720917" y="5870576"/>
            <a:ext cx="556683" cy="377825"/>
          </a:xfrm>
        </p:spPr>
        <p:txBody>
          <a:bodyPr/>
          <a:lstStyle>
            <a:lvl1pPr>
              <a:defRPr/>
            </a:lvl1pPr>
          </a:lstStyle>
          <a:p>
            <a:pPr defTabSz="457200">
              <a:defRPr/>
            </a:pPr>
            <a:fld id="{572D7E71-3DE7-474D-B62F-C7B2EBDD22EB}" type="slidenum">
              <a:rPr lang="ar-SA" altLang="fa-IR" smtClean="0">
                <a:solidFill>
                  <a:prstClr val="white"/>
                </a:solidFill>
              </a:rPr>
              <a:pPr defTabSz="457200">
                <a:defRPr/>
              </a:pPr>
              <a:t>‹#›</a:t>
            </a:fld>
            <a:endParaRPr lang="af-ZA" altLang="fa-IR">
              <a:solidFill>
                <a:prstClr val="white"/>
              </a:solidFill>
            </a:endParaRPr>
          </a:p>
        </p:txBody>
      </p:sp>
    </p:spTree>
    <p:extLst>
      <p:ext uri="{BB962C8B-B14F-4D97-AF65-F5344CB8AC3E}">
        <p14:creationId xmlns:p14="http://schemas.microsoft.com/office/powerpoint/2010/main" val="3059579292"/>
      </p:ext>
    </p:extLst>
  </p:cSld>
  <p:clrMapOvr>
    <a:masterClrMapping/>
  </p:clrMapOvr>
  <p:transition advTm="20000">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2062A-7A49-4E03-A177-4273EF55ACE2}"/>
              </a:ext>
            </a:extLst>
          </p:cNvPr>
          <p:cNvSpPr>
            <a:spLocks noGrp="1"/>
          </p:cNvSpPr>
          <p:nvPr>
            <p:ph type="title"/>
          </p:nvPr>
        </p:nvSpPr>
        <p:spPr>
          <a:xfrm>
            <a:off x="609600" y="609600"/>
            <a:ext cx="10363200" cy="14557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20BFAA19-2E8C-410C-97AC-C0E2E6868E6B}"/>
              </a:ext>
            </a:extLst>
          </p:cNvPr>
          <p:cNvSpPr>
            <a:spLocks noGrp="1" noChangeArrowheads="1"/>
          </p:cNvSpPr>
          <p:nvPr>
            <p:ph type="body" idx="1"/>
          </p:nvPr>
        </p:nvSpPr>
        <p:spPr bwMode="auto">
          <a:xfrm>
            <a:off x="609600" y="2141538"/>
            <a:ext cx="103632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4" name="Date Placeholder 3">
            <a:extLst>
              <a:ext uri="{FF2B5EF4-FFF2-40B4-BE49-F238E27FC236}">
                <a16:creationId xmlns:a16="http://schemas.microsoft.com/office/drawing/2014/main" id="{64D00F97-6A7E-4BA2-A2E0-0715C9114E3A}"/>
              </a:ext>
            </a:extLst>
          </p:cNvPr>
          <p:cNvSpPr>
            <a:spLocks noGrp="1"/>
          </p:cNvSpPr>
          <p:nvPr>
            <p:ph type="dt" sz="half" idx="2"/>
          </p:nvPr>
        </p:nvSpPr>
        <p:spPr>
          <a:xfrm>
            <a:off x="8697384" y="5870576"/>
            <a:ext cx="1617133"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E6E81D45-010F-4628-AE60-1515B6FC6E7C}"/>
              </a:ext>
            </a:extLst>
          </p:cNvPr>
          <p:cNvSpPr>
            <a:spLocks noGrp="1"/>
          </p:cNvSpPr>
          <p:nvPr>
            <p:ph type="ftr" sz="quarter" idx="3"/>
          </p:nvPr>
        </p:nvSpPr>
        <p:spPr>
          <a:xfrm>
            <a:off x="609600" y="5870576"/>
            <a:ext cx="7986184"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F2F72ED2-6855-4D07-8249-D1047FA9EC50}"/>
              </a:ext>
            </a:extLst>
          </p:cNvPr>
          <p:cNvSpPr>
            <a:spLocks noGrp="1"/>
          </p:cNvSpPr>
          <p:nvPr>
            <p:ph type="sldNum" sz="quarter" idx="4"/>
          </p:nvPr>
        </p:nvSpPr>
        <p:spPr>
          <a:xfrm>
            <a:off x="10416117" y="5870576"/>
            <a:ext cx="556683"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F1C0F148-2011-4BAC-97FC-B635D0783E48}" type="slidenum">
              <a:rPr lang="ar-SA" altLang="fa-IR"/>
              <a:pPr>
                <a:defRPr/>
              </a:pPr>
              <a:t>‹#›</a:t>
            </a:fld>
            <a:endParaRPr lang="af-ZA" altLang="fa-IR"/>
          </a:p>
        </p:txBody>
      </p:sp>
    </p:spTree>
    <p:extLst>
      <p:ext uri="{BB962C8B-B14F-4D97-AF65-F5344CB8AC3E}">
        <p14:creationId xmlns:p14="http://schemas.microsoft.com/office/powerpoint/2010/main" val="681283386"/>
      </p:ext>
    </p:extLst>
  </p:cSld>
  <p:clrMap bg1="dk1" tx1="lt1" bg2="dk2" tx2="lt2" accent1="accent1" accent2="accent2" accent3="accent3" accent4="accent4" accent5="accent5" accent6="accent6" hlink="hlink" folHlink="folHlink"/>
  <p:sldLayoutIdLst>
    <p:sldLayoutId id="2147483661" r:id="rId1"/>
    <p:sldLayoutId id="2147483662" r:id="rId2"/>
  </p:sldLayoutIdLst>
  <p:transition advTm="20000">
    <p:dissolve/>
  </p:transition>
  <p:txStyles>
    <p:titleStyle>
      <a:lvl1pPr algn="l" defTabSz="457200" rtl="1"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1" eaLnBrk="0" fontAlgn="base" hangingPunct="0">
        <a:spcBef>
          <a:spcPct val="0"/>
        </a:spcBef>
        <a:spcAft>
          <a:spcPct val="0"/>
        </a:spcAft>
        <a:defRPr sz="3200">
          <a:solidFill>
            <a:schemeClr val="tx1"/>
          </a:solidFill>
          <a:latin typeface="Calibri Light" panose="020F0302020204030204" pitchFamily="34" charset="0"/>
        </a:defRPr>
      </a:lvl2pPr>
      <a:lvl3pPr algn="l" defTabSz="457200" rtl="1" eaLnBrk="0" fontAlgn="base" hangingPunct="0">
        <a:spcBef>
          <a:spcPct val="0"/>
        </a:spcBef>
        <a:spcAft>
          <a:spcPct val="0"/>
        </a:spcAft>
        <a:defRPr sz="3200">
          <a:solidFill>
            <a:schemeClr val="tx1"/>
          </a:solidFill>
          <a:latin typeface="Calibri Light" panose="020F0302020204030204" pitchFamily="34" charset="0"/>
        </a:defRPr>
      </a:lvl3pPr>
      <a:lvl4pPr algn="l" defTabSz="457200" rtl="1" eaLnBrk="0" fontAlgn="base" hangingPunct="0">
        <a:spcBef>
          <a:spcPct val="0"/>
        </a:spcBef>
        <a:spcAft>
          <a:spcPct val="0"/>
        </a:spcAft>
        <a:defRPr sz="3200">
          <a:solidFill>
            <a:schemeClr val="tx1"/>
          </a:solidFill>
          <a:latin typeface="Calibri Light" panose="020F0302020204030204" pitchFamily="34" charset="0"/>
        </a:defRPr>
      </a:lvl4pPr>
      <a:lvl5pPr algn="l" defTabSz="457200" rtl="1" eaLnBrk="0" fontAlgn="base" hangingPunct="0">
        <a:spcBef>
          <a:spcPct val="0"/>
        </a:spcBef>
        <a:spcAft>
          <a:spcPct val="0"/>
        </a:spcAft>
        <a:defRPr sz="3200">
          <a:solidFill>
            <a:schemeClr val="tx1"/>
          </a:solidFill>
          <a:latin typeface="Calibri Light" panose="020F030202020403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r" defTabSz="457200" rtl="1"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r" defTabSz="457200" rtl="1"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r" defTabSz="457200" rtl="1"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r" defTabSz="457200" rtl="1"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omments" Target="../comments/commen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08B57ED0-8600-44E0-AEBF-7315B07492B6}"/>
              </a:ext>
            </a:extLst>
          </p:cNvPr>
          <p:cNvSpPr txBox="1">
            <a:spLocks noChangeArrowheads="1"/>
          </p:cNvSpPr>
          <p:nvPr/>
        </p:nvSpPr>
        <p:spPr bwMode="auto">
          <a:xfrm>
            <a:off x="2112377" y="3717033"/>
            <a:ext cx="79672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fa-IR" altLang="fa-IR" sz="3200" dirty="0">
                <a:solidFill>
                  <a:prstClr val="white"/>
                </a:solidFill>
                <a:cs typeface="B Nasim" panose="00000700000000000000" pitchFamily="2" charset="-78"/>
              </a:rPr>
              <a:t>مقررات نگهداری و بهره برداری از شبکه</a:t>
            </a:r>
          </a:p>
        </p:txBody>
      </p:sp>
      <p:sp>
        <p:nvSpPr>
          <p:cNvPr id="21507" name="TextBox 3">
            <a:extLst>
              <a:ext uri="{FF2B5EF4-FFF2-40B4-BE49-F238E27FC236}">
                <a16:creationId xmlns:a16="http://schemas.microsoft.com/office/drawing/2014/main" id="{98F9E5F9-5F52-4EF7-B451-925DC827E756}"/>
              </a:ext>
            </a:extLst>
          </p:cNvPr>
          <p:cNvSpPr txBox="1">
            <a:spLocks noChangeArrowheads="1"/>
          </p:cNvSpPr>
          <p:nvPr/>
        </p:nvSpPr>
        <p:spPr bwMode="auto">
          <a:xfrm>
            <a:off x="4405473" y="5013177"/>
            <a:ext cx="3381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fa-IR" altLang="fa-IR" sz="3200" dirty="0">
                <a:solidFill>
                  <a:prstClr val="white"/>
                </a:solidFill>
                <a:cs typeface="B Nazanin" panose="00000400000000000000" pitchFamily="2" charset="-78"/>
              </a:rPr>
              <a:t>مدرس : محمد رضا رجبی</a:t>
            </a:r>
          </a:p>
        </p:txBody>
      </p:sp>
      <p:sp>
        <p:nvSpPr>
          <p:cNvPr id="21508" name="TextBox 4">
            <a:extLst>
              <a:ext uri="{FF2B5EF4-FFF2-40B4-BE49-F238E27FC236}">
                <a16:creationId xmlns:a16="http://schemas.microsoft.com/office/drawing/2014/main" id="{E5950632-9841-4ABA-91DC-25C65729BB81}"/>
              </a:ext>
            </a:extLst>
          </p:cNvPr>
          <p:cNvSpPr txBox="1">
            <a:spLocks noChangeArrowheads="1"/>
          </p:cNvSpPr>
          <p:nvPr/>
        </p:nvSpPr>
        <p:spPr bwMode="auto">
          <a:xfrm>
            <a:off x="2820904" y="4428402"/>
            <a:ext cx="65501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fa-IR" altLang="fa-IR" sz="3200" dirty="0">
                <a:solidFill>
                  <a:prstClr val="white"/>
                </a:solidFill>
                <a:cs typeface="B Nazanin" panose="00000400000000000000" pitchFamily="2" charset="-78"/>
              </a:rPr>
              <a:t>آموزشکده فنی پسران  امام صادق (ع)آستانه اشرفیه</a:t>
            </a:r>
          </a:p>
        </p:txBody>
      </p:sp>
      <p:pic>
        <p:nvPicPr>
          <p:cNvPr id="21510" name="Picture 6" descr="بسم الله الرحمن الرحیم | معلی">
            <a:extLst>
              <a:ext uri="{FF2B5EF4-FFF2-40B4-BE49-F238E27FC236}">
                <a16:creationId xmlns:a16="http://schemas.microsoft.com/office/drawing/2014/main" id="{97746B3B-1C93-48C5-B037-B312EBF40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369462"/>
            <a:ext cx="2562225" cy="1781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090D2CD-6623-4CFB-928B-7CE9A90B24E2}"/>
              </a:ext>
            </a:extLst>
          </p:cNvPr>
          <p:cNvSpPr/>
          <p:nvPr/>
        </p:nvSpPr>
        <p:spPr>
          <a:xfrm>
            <a:off x="3268454" y="2518336"/>
            <a:ext cx="5655090" cy="830997"/>
          </a:xfrm>
          <a:prstGeom prst="rect">
            <a:avLst/>
          </a:prstGeom>
        </p:spPr>
        <p:txBody>
          <a:bodyPr wrap="square">
            <a:spAutoFit/>
          </a:bodyPr>
          <a:lstStyle/>
          <a:p>
            <a:pPr algn="ctr" defTabSz="457200" rtl="1" eaLnBrk="0" fontAlgn="base" hangingPunct="0">
              <a:spcBef>
                <a:spcPct val="0"/>
              </a:spcBef>
              <a:spcAft>
                <a:spcPct val="0"/>
              </a:spcAft>
            </a:pPr>
            <a:r>
              <a:rPr lang="fa-IR" sz="2400" b="1" dirty="0">
                <a:solidFill>
                  <a:srgbClr val="1F1F1F"/>
                </a:solidFill>
                <a:latin typeface="Tahoma" panose="020B0604030504040204" pitchFamily="34" charset="0"/>
                <a:cs typeface="B Fantezy" panose="00000400000000000000" pitchFamily="2" charset="-78"/>
              </a:rPr>
              <a:t>امام جعفر صادق (ع) : هر كه به يك زندگي ساده از خدا راضي باشد خدا هم به عمل اندك او راضي شود .</a:t>
            </a:r>
            <a:endParaRPr lang="fa-IR" sz="2400" b="1" dirty="0">
              <a:solidFill>
                <a:prstClr val="white"/>
              </a:solidFill>
              <a:latin typeface="Calibri" panose="020F0502020204030204" pitchFamily="34" charset="0"/>
              <a:cs typeface="B Fantezy" panose="00000400000000000000" pitchFamily="2" charset="-78"/>
            </a:endParaRPr>
          </a:p>
        </p:txBody>
      </p:sp>
    </p:spTree>
    <p:extLst>
      <p:ext uri="{BB962C8B-B14F-4D97-AF65-F5344CB8AC3E}">
        <p14:creationId xmlns:p14="http://schemas.microsoft.com/office/powerpoint/2010/main" val="3432998878"/>
      </p:ext>
    </p:extLst>
  </p:cSld>
  <p:clrMapOvr>
    <a:masterClrMapping/>
  </p:clrMapOvr>
  <p:transition advTm="2000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508F4006-D1A0-4C0C-B872-CCB866F9C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4" y="476251"/>
            <a:ext cx="698658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798156"/>
      </p:ext>
    </p:extLst>
  </p:cSld>
  <p:clrMapOvr>
    <a:masterClrMapping/>
  </p:clrMapOvr>
  <p:transition advTm="20000">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BA9BCAD8-4595-47A3-B0C6-A9D784F1A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333375"/>
            <a:ext cx="7750175"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498788"/>
      </p:ext>
    </p:extLst>
  </p:cSld>
  <p:clrMapOvr>
    <a:masterClrMapping/>
  </p:clrMapOvr>
  <p:transition advTm="20000">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68E8B2CF-1756-4531-B383-F44E51B5B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15888"/>
            <a:ext cx="40322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3EE8656A-0929-4F20-A04D-207E2564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2406651"/>
            <a:ext cx="5256212"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08024"/>
      </p:ext>
    </p:extLst>
  </p:cSld>
  <p:clrMapOvr>
    <a:masterClrMapping/>
  </p:clrMapOvr>
  <p:transition advTm="20000">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DA0523-DEEE-4EA9-BB72-3B646422035E}"/>
              </a:ext>
            </a:extLst>
          </p:cNvPr>
          <p:cNvSpPr/>
          <p:nvPr/>
        </p:nvSpPr>
        <p:spPr>
          <a:xfrm>
            <a:off x="7032626" y="549275"/>
            <a:ext cx="3521075" cy="368300"/>
          </a:xfrm>
          <a:prstGeom prst="rect">
            <a:avLst/>
          </a:prstGeom>
        </p:spPr>
        <p:txBody>
          <a:bodyPr wrap="none">
            <a:spAutoFit/>
          </a:bodyPr>
          <a:lstStyle/>
          <a:p>
            <a:pPr defTabSz="457200" eaLnBrk="0" fontAlgn="base" hangingPunct="0">
              <a:spcBef>
                <a:spcPct val="0"/>
              </a:spcBef>
              <a:spcAft>
                <a:spcPct val="0"/>
              </a:spcAft>
              <a:defRPr/>
            </a:pPr>
            <a:r>
              <a:rPr lang="fa-IR" b="1" cap="all" dirty="0">
                <a:solidFill>
                  <a:prstClr val="white"/>
                </a:solidFill>
                <a:latin typeface="Calibri" panose="020F0502020204030204" pitchFamily="34" charset="0"/>
                <a:cs typeface="B Traffic" pitchFamily="2" charset="-78"/>
              </a:rPr>
              <a:t>سیستمهای دیسپاچینگ کشور فرانسه </a:t>
            </a:r>
            <a:endParaRPr lang="fa-IR" dirty="0">
              <a:solidFill>
                <a:prstClr val="white"/>
              </a:solidFill>
              <a:latin typeface="Calibri" panose="020F0502020204030204" pitchFamily="34" charset="0"/>
              <a:cs typeface="Arial" panose="020B0604020202020204" pitchFamily="34" charset="0"/>
            </a:endParaRPr>
          </a:p>
        </p:txBody>
      </p:sp>
      <p:pic>
        <p:nvPicPr>
          <p:cNvPr id="43011" name="Picture 3">
            <a:extLst>
              <a:ext uri="{FF2B5EF4-FFF2-40B4-BE49-F238E27FC236}">
                <a16:creationId xmlns:a16="http://schemas.microsoft.com/office/drawing/2014/main" id="{216CE27A-02DF-42E3-8A5D-0E2B42633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9" y="1741489"/>
            <a:ext cx="379412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167628"/>
      </p:ext>
    </p:extLst>
  </p:cSld>
  <p:clrMapOvr>
    <a:masterClrMapping/>
  </p:clrMapOvr>
  <p:transition advTm="20000">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AC5ED-F29C-41C5-AB44-BAA01814D5BD}"/>
              </a:ext>
            </a:extLst>
          </p:cNvPr>
          <p:cNvSpPr/>
          <p:nvPr/>
        </p:nvSpPr>
        <p:spPr>
          <a:xfrm>
            <a:off x="1782763" y="333376"/>
            <a:ext cx="8615362" cy="64611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r" defTabSz="457200" rtl="1" eaLnBrk="0" fontAlgn="base" hangingPunct="0">
              <a:spcBef>
                <a:spcPct val="0"/>
              </a:spcBef>
              <a:spcAft>
                <a:spcPct val="0"/>
              </a:spcAft>
              <a:defRPr/>
            </a:pPr>
            <a:r>
              <a:rPr lang="fa-IR" sz="3600" b="1" dirty="0">
                <a:solidFill>
                  <a:srgbClr val="7030A0"/>
                </a:solidFill>
                <a:latin typeface="Calibri" panose="020F0502020204030204"/>
                <a:cs typeface="B Nazanin" panose="00000400000000000000" pitchFamily="2" charset="-78"/>
              </a:rPr>
              <a:t>زير ساخت هاي لازم به منظور کنترل شبکه هاي قدرت</a:t>
            </a:r>
          </a:p>
        </p:txBody>
      </p:sp>
      <p:sp>
        <p:nvSpPr>
          <p:cNvPr id="45059" name="Rectangle 2">
            <a:extLst>
              <a:ext uri="{FF2B5EF4-FFF2-40B4-BE49-F238E27FC236}">
                <a16:creationId xmlns:a16="http://schemas.microsoft.com/office/drawing/2014/main" id="{26F01634-F1F1-4466-96DD-35B76E3A98E7}"/>
              </a:ext>
            </a:extLst>
          </p:cNvPr>
          <p:cNvSpPr>
            <a:spLocks noChangeArrowheads="1"/>
          </p:cNvSpPr>
          <p:nvPr/>
        </p:nvSpPr>
        <p:spPr bwMode="auto">
          <a:xfrm>
            <a:off x="7720014" y="933450"/>
            <a:ext cx="2490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800">
                <a:solidFill>
                  <a:srgbClr val="C00000"/>
                </a:solidFill>
                <a:cs typeface="Arial" panose="020B0604020202020204" pitchFamily="34" charset="0"/>
              </a:rPr>
              <a:t>زیرساخت مخابراتی</a:t>
            </a:r>
          </a:p>
        </p:txBody>
      </p:sp>
      <p:sp>
        <p:nvSpPr>
          <p:cNvPr id="45060" name="Rectangle 3">
            <a:extLst>
              <a:ext uri="{FF2B5EF4-FFF2-40B4-BE49-F238E27FC236}">
                <a16:creationId xmlns:a16="http://schemas.microsoft.com/office/drawing/2014/main" id="{CEE0279B-70E4-4329-942F-5ABC329A532C}"/>
              </a:ext>
            </a:extLst>
          </p:cNvPr>
          <p:cNvSpPr>
            <a:spLocks noChangeArrowheads="1"/>
          </p:cNvSpPr>
          <p:nvPr/>
        </p:nvSpPr>
        <p:spPr bwMode="auto">
          <a:xfrm>
            <a:off x="5265739" y="1187451"/>
            <a:ext cx="2452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800">
                <a:solidFill>
                  <a:srgbClr val="C00000"/>
                </a:solidFill>
                <a:cs typeface="Arial" panose="020B0604020202020204" pitchFamily="34" charset="0"/>
              </a:rPr>
              <a:t>زیر ساخت سیستمی</a:t>
            </a:r>
          </a:p>
        </p:txBody>
      </p:sp>
      <p:sp>
        <p:nvSpPr>
          <p:cNvPr id="45061" name="Rectangle 4">
            <a:extLst>
              <a:ext uri="{FF2B5EF4-FFF2-40B4-BE49-F238E27FC236}">
                <a16:creationId xmlns:a16="http://schemas.microsoft.com/office/drawing/2014/main" id="{92155638-C076-454E-93D3-77A558265E30}"/>
              </a:ext>
            </a:extLst>
          </p:cNvPr>
          <p:cNvSpPr>
            <a:spLocks noChangeArrowheads="1"/>
          </p:cNvSpPr>
          <p:nvPr/>
        </p:nvSpPr>
        <p:spPr bwMode="auto">
          <a:xfrm>
            <a:off x="2919413" y="1585914"/>
            <a:ext cx="233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800">
                <a:solidFill>
                  <a:srgbClr val="C00000"/>
                </a:solidFill>
                <a:cs typeface="Arial" panose="020B0604020202020204" pitchFamily="34" charset="0"/>
              </a:rPr>
              <a:t> زیر ساخت امنیتی</a:t>
            </a:r>
          </a:p>
        </p:txBody>
      </p:sp>
      <p:sp>
        <p:nvSpPr>
          <p:cNvPr id="6" name="Rectangle 5">
            <a:extLst>
              <a:ext uri="{FF2B5EF4-FFF2-40B4-BE49-F238E27FC236}">
                <a16:creationId xmlns:a16="http://schemas.microsoft.com/office/drawing/2014/main" id="{BB9CAD8F-B7CC-4C44-9594-96D547683B6F}"/>
              </a:ext>
            </a:extLst>
          </p:cNvPr>
          <p:cNvSpPr/>
          <p:nvPr/>
        </p:nvSpPr>
        <p:spPr>
          <a:xfrm>
            <a:off x="1254126" y="2201863"/>
            <a:ext cx="8018463" cy="4400550"/>
          </a:xfrm>
          <a:prstGeom prst="rect">
            <a:avLst/>
          </a:prstGeom>
        </p:spPr>
        <p:txBody>
          <a:bodyPr>
            <a:spAutoFit/>
          </a:bodyPr>
          <a:lstStyle/>
          <a:p>
            <a:pPr marL="171450" indent="-171450" algn="r" defTabSz="457200" rtl="1" eaLnBrk="0" fontAlgn="base" hangingPunct="0">
              <a:spcBef>
                <a:spcPct val="0"/>
              </a:spcBef>
              <a:spcAft>
                <a:spcPct val="0"/>
              </a:spcAft>
              <a:buFontTx/>
              <a:buChar char="-"/>
              <a:defRPr/>
            </a:pPr>
            <a:r>
              <a:rPr lang="fa-IR" sz="4000" dirty="0">
                <a:solidFill>
                  <a:prstClr val="white"/>
                </a:solidFill>
                <a:latin typeface="Calibri" panose="020F0502020204030204" pitchFamily="34" charset="0"/>
                <a:cs typeface="B Nazanin" panose="00000400000000000000" pitchFamily="2" charset="-78"/>
              </a:rPr>
              <a:t>تهیه نقشه راه</a:t>
            </a:r>
          </a:p>
          <a:p>
            <a:pPr marL="171450" indent="-171450" algn="r" defTabSz="457200" rtl="1" eaLnBrk="0" fontAlgn="base" hangingPunct="0">
              <a:spcBef>
                <a:spcPct val="0"/>
              </a:spcBef>
              <a:spcAft>
                <a:spcPct val="0"/>
              </a:spcAft>
              <a:buFontTx/>
              <a:buChar char="-"/>
              <a:defRPr/>
            </a:pPr>
            <a:r>
              <a:rPr lang="fa-IR" sz="4000" dirty="0">
                <a:solidFill>
                  <a:prstClr val="white"/>
                </a:solidFill>
                <a:latin typeface="Calibri" panose="020F0502020204030204" pitchFamily="34" charset="0"/>
                <a:cs typeface="B Nazanin" panose="00000400000000000000" pitchFamily="2" charset="-78"/>
              </a:rPr>
              <a:t>انتخاب ساختار مراکز کنترل</a:t>
            </a:r>
          </a:p>
          <a:p>
            <a:pPr marL="171450" indent="-171450" algn="r" defTabSz="457200" rtl="1" eaLnBrk="0" fontAlgn="base" hangingPunct="0">
              <a:spcBef>
                <a:spcPct val="0"/>
              </a:spcBef>
              <a:spcAft>
                <a:spcPct val="0"/>
              </a:spcAft>
              <a:buFontTx/>
              <a:buChar char="-"/>
              <a:defRPr/>
            </a:pPr>
            <a:r>
              <a:rPr lang="fa-IR" sz="4000" dirty="0">
                <a:solidFill>
                  <a:prstClr val="white"/>
                </a:solidFill>
                <a:latin typeface="Calibri" panose="020F0502020204030204" pitchFamily="34" charset="0"/>
                <a:cs typeface="B Nazanin" panose="00000400000000000000" pitchFamily="2" charset="-78"/>
              </a:rPr>
              <a:t>انتخاب استراتژی نحوه برقراری ارتباط بین مراکز دیسپاچینگ در سطوح مختلف</a:t>
            </a:r>
          </a:p>
          <a:p>
            <a:pPr marL="171450" indent="-171450" algn="r" defTabSz="457200" rtl="1" eaLnBrk="0" fontAlgn="base" hangingPunct="0">
              <a:spcBef>
                <a:spcPct val="0"/>
              </a:spcBef>
              <a:spcAft>
                <a:spcPct val="0"/>
              </a:spcAft>
              <a:buFontTx/>
              <a:buChar char="-"/>
              <a:defRPr/>
            </a:pPr>
            <a:r>
              <a:rPr lang="fa-IR" sz="4000" dirty="0">
                <a:solidFill>
                  <a:prstClr val="white"/>
                </a:solidFill>
                <a:latin typeface="Calibri" panose="020F0502020204030204" pitchFamily="34" charset="0"/>
                <a:cs typeface="B Nazanin" panose="00000400000000000000" pitchFamily="2" charset="-78"/>
              </a:rPr>
              <a:t>تهیه دستورالعمل های بهره برداری</a:t>
            </a:r>
          </a:p>
          <a:p>
            <a:pPr marL="171450" indent="-171450" algn="r" defTabSz="457200" rtl="1" eaLnBrk="0" fontAlgn="base" hangingPunct="0">
              <a:spcBef>
                <a:spcPct val="0"/>
              </a:spcBef>
              <a:spcAft>
                <a:spcPct val="0"/>
              </a:spcAft>
              <a:buFontTx/>
              <a:buChar char="-"/>
              <a:defRPr/>
            </a:pPr>
            <a:r>
              <a:rPr lang="fa-IR" sz="4000" dirty="0">
                <a:solidFill>
                  <a:prstClr val="white"/>
                </a:solidFill>
                <a:latin typeface="Calibri" panose="020F0502020204030204" pitchFamily="34" charset="0"/>
                <a:cs typeface="B Nazanin" panose="00000400000000000000" pitchFamily="2" charset="-78"/>
              </a:rPr>
              <a:t>حفاظت شبکه از حملات سايبري.</a:t>
            </a:r>
          </a:p>
          <a:p>
            <a:pPr algn="r" defTabSz="457200" rtl="1" eaLnBrk="0" fontAlgn="base" hangingPunct="0">
              <a:spcBef>
                <a:spcPct val="0"/>
              </a:spcBef>
              <a:spcAft>
                <a:spcPct val="0"/>
              </a:spcAft>
              <a:defRPr/>
            </a:pPr>
            <a:r>
              <a:rPr lang="fa-IR" sz="4000" dirty="0">
                <a:solidFill>
                  <a:prstClr val="white"/>
                </a:solidFill>
                <a:latin typeface="Calibri" panose="020F0502020204030204" pitchFamily="34" charset="0"/>
                <a:cs typeface="B Nazanin" panose="00000400000000000000" pitchFamily="2" charset="-78"/>
              </a:rPr>
              <a:t>- نیروی انسانی لازم جهت کنترل شبکه</a:t>
            </a:r>
          </a:p>
        </p:txBody>
      </p:sp>
      <p:sp>
        <p:nvSpPr>
          <p:cNvPr id="45063" name="TextBox 6">
            <a:extLst>
              <a:ext uri="{FF2B5EF4-FFF2-40B4-BE49-F238E27FC236}">
                <a16:creationId xmlns:a16="http://schemas.microsoft.com/office/drawing/2014/main" id="{191DDAC5-5C32-4D12-A37D-F40DE0C8B133}"/>
              </a:ext>
            </a:extLst>
          </p:cNvPr>
          <p:cNvSpPr txBox="1">
            <a:spLocks noChangeArrowheads="1"/>
          </p:cNvSpPr>
          <p:nvPr/>
        </p:nvSpPr>
        <p:spPr bwMode="auto">
          <a:xfrm>
            <a:off x="8982076" y="3783013"/>
            <a:ext cx="1439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3600" b="1">
                <a:solidFill>
                  <a:srgbClr val="FFFF00"/>
                </a:solidFill>
                <a:cs typeface="Arial" panose="020B0604020202020204" pitchFamily="34" charset="0"/>
              </a:rPr>
              <a:t>نیازها</a:t>
            </a:r>
          </a:p>
        </p:txBody>
      </p:sp>
    </p:spTree>
    <p:extLst>
      <p:ext uri="{BB962C8B-B14F-4D97-AF65-F5344CB8AC3E}">
        <p14:creationId xmlns:p14="http://schemas.microsoft.com/office/powerpoint/2010/main" val="1262437177"/>
      </p:ext>
    </p:extLst>
  </p:cSld>
  <p:clrMapOvr>
    <a:masterClrMapping/>
  </p:clrMapOvr>
  <p:transition advTm="20000">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6D7915E8-F80B-436D-BA52-F025239B0BB3}"/>
              </a:ext>
            </a:extLst>
          </p:cNvPr>
          <p:cNvSpPr>
            <a:spLocks noChangeArrowheads="1"/>
          </p:cNvSpPr>
          <p:nvPr/>
        </p:nvSpPr>
        <p:spPr bwMode="auto">
          <a:xfrm>
            <a:off x="7078663" y="692150"/>
            <a:ext cx="3143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eaLnBrk="0" fontAlgn="base" hangingPunct="0">
              <a:spcBef>
                <a:spcPct val="0"/>
              </a:spcBef>
              <a:spcAft>
                <a:spcPct val="0"/>
              </a:spcAft>
            </a:pPr>
            <a:r>
              <a:rPr lang="fa-IR" altLang="fa-IR" sz="3200" b="1">
                <a:solidFill>
                  <a:prstClr val="white"/>
                </a:solidFill>
                <a:latin typeface="BNazaninBold"/>
                <a:ea typeface="Calibri" panose="020F0502020204030204" pitchFamily="34" charset="0"/>
                <a:cs typeface="B Nazanin" panose="00000400000000000000" pitchFamily="2" charset="-78"/>
              </a:rPr>
              <a:t>زیر ساخت مخابراتی :</a:t>
            </a:r>
            <a:endParaRPr lang="fa-IR" altLang="fa-IR" sz="3200">
              <a:solidFill>
                <a:prstClr val="white"/>
              </a:solidFill>
              <a:ea typeface="Calibri" panose="020F0502020204030204" pitchFamily="34" charset="0"/>
              <a:cs typeface="Arial" panose="020B0604020202020204" pitchFamily="34" charset="0"/>
            </a:endParaRPr>
          </a:p>
        </p:txBody>
      </p:sp>
      <p:sp>
        <p:nvSpPr>
          <p:cNvPr id="47107" name="Rectangle 2">
            <a:extLst>
              <a:ext uri="{FF2B5EF4-FFF2-40B4-BE49-F238E27FC236}">
                <a16:creationId xmlns:a16="http://schemas.microsoft.com/office/drawing/2014/main" id="{FE92E960-A924-4051-8116-584C7CEC5123}"/>
              </a:ext>
            </a:extLst>
          </p:cNvPr>
          <p:cNvSpPr>
            <a:spLocks noChangeArrowheads="1"/>
          </p:cNvSpPr>
          <p:nvPr/>
        </p:nvSpPr>
        <p:spPr bwMode="auto">
          <a:xfrm>
            <a:off x="1787525" y="50801"/>
            <a:ext cx="8616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3600" b="1">
                <a:solidFill>
                  <a:srgbClr val="7030A0"/>
                </a:solidFill>
                <a:cs typeface="B Nazanin" panose="00000400000000000000" pitchFamily="2" charset="-78"/>
              </a:rPr>
              <a:t>زير ساخت هاي لازم به منظور کنترل شبکه هاي قدرت</a:t>
            </a:r>
          </a:p>
        </p:txBody>
      </p:sp>
      <p:sp>
        <p:nvSpPr>
          <p:cNvPr id="47108" name="Rectangle 3">
            <a:extLst>
              <a:ext uri="{FF2B5EF4-FFF2-40B4-BE49-F238E27FC236}">
                <a16:creationId xmlns:a16="http://schemas.microsoft.com/office/drawing/2014/main" id="{45140408-4FF3-4CF8-9357-DF97456F5188}"/>
              </a:ext>
            </a:extLst>
          </p:cNvPr>
          <p:cNvSpPr>
            <a:spLocks noChangeArrowheads="1"/>
          </p:cNvSpPr>
          <p:nvPr/>
        </p:nvSpPr>
        <p:spPr bwMode="auto">
          <a:xfrm>
            <a:off x="1524001" y="1312864"/>
            <a:ext cx="8880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lnSpc>
                <a:spcPct val="107000"/>
              </a:lnSpc>
              <a:spcBef>
                <a:spcPct val="0"/>
              </a:spcBef>
              <a:spcAft>
                <a:spcPct val="0"/>
              </a:spcAft>
            </a:pPr>
            <a:r>
              <a:rPr lang="fa-IR" altLang="fa-IR" sz="3200">
                <a:solidFill>
                  <a:srgbClr val="FFFF00"/>
                </a:solidFill>
                <a:latin typeface="BNazanin"/>
                <a:ea typeface="Calibri" panose="020F0502020204030204" pitchFamily="34" charset="0"/>
                <a:cs typeface="B Nazanin" panose="00000400000000000000" pitchFamily="2" charset="-78"/>
              </a:rPr>
              <a:t>   ويژگي هاي  يک شبکه مخابراتي</a:t>
            </a:r>
            <a:endParaRPr lang="en-US" altLang="fa-IR" sz="1400">
              <a:solidFill>
                <a:srgbClr val="FFFF00"/>
              </a:solidFill>
              <a:ea typeface="Calibri" panose="020F0502020204030204" pitchFamily="34" charset="0"/>
              <a:cs typeface="B Nazanin" panose="00000400000000000000" pitchFamily="2" charset="-78"/>
            </a:endParaRPr>
          </a:p>
          <a:p>
            <a:pPr algn="r" defTabSz="457200" rtl="1" eaLnBrk="0" fontAlgn="base" hangingPunct="0">
              <a:lnSpc>
                <a:spcPct val="107000"/>
              </a:lnSpc>
              <a:spcBef>
                <a:spcPct val="0"/>
              </a:spcBef>
              <a:spcAft>
                <a:spcPct val="0"/>
              </a:spcAft>
            </a:pPr>
            <a:r>
              <a:rPr lang="fa-IR" altLang="fa-IR" sz="3200">
                <a:solidFill>
                  <a:srgbClr val="FFFF00"/>
                </a:solidFill>
                <a:latin typeface="BNazanin"/>
                <a:ea typeface="Calibri" panose="020F0502020204030204" pitchFamily="34" charset="0"/>
                <a:cs typeface="B Nazanin" panose="00000400000000000000" pitchFamily="2" charset="-78"/>
              </a:rPr>
              <a:t>استقلال، سو ييچينگ سريع حفاظت، سرعت، امنيت،</a:t>
            </a:r>
            <a:r>
              <a:rPr lang="fa-IR" altLang="fa-IR" sz="2400">
                <a:solidFill>
                  <a:srgbClr val="FFFF00"/>
                </a:solidFill>
                <a:latin typeface="BNazanin"/>
                <a:ea typeface="Calibri" panose="020F0502020204030204" pitchFamily="34" charset="0"/>
                <a:cs typeface="B Nazanin" panose="00000400000000000000" pitchFamily="2" charset="-78"/>
              </a:rPr>
              <a:t> </a:t>
            </a:r>
            <a:r>
              <a:rPr lang="fa-IR" altLang="fa-IR" sz="3200">
                <a:solidFill>
                  <a:srgbClr val="FFFF00"/>
                </a:solidFill>
                <a:latin typeface="BNazanin"/>
                <a:ea typeface="Calibri" panose="020F0502020204030204" pitchFamily="34" charset="0"/>
                <a:cs typeface="B Nazanin" panose="00000400000000000000" pitchFamily="2" charset="-78"/>
              </a:rPr>
              <a:t>قابليت اطمينان، داشتن مسيرهاي پشتيبان</a:t>
            </a:r>
            <a:endParaRPr lang="en-US" altLang="fa-IR" sz="1400">
              <a:solidFill>
                <a:srgbClr val="FFFF00"/>
              </a:solidFill>
              <a:ea typeface="Calibri" panose="020F0502020204030204" pitchFamily="34" charset="0"/>
              <a:cs typeface="B Nazanin" panose="00000400000000000000" pitchFamily="2" charset="-78"/>
            </a:endParaRPr>
          </a:p>
        </p:txBody>
      </p:sp>
      <p:sp>
        <p:nvSpPr>
          <p:cNvPr id="47109" name="Rectangle 4">
            <a:extLst>
              <a:ext uri="{FF2B5EF4-FFF2-40B4-BE49-F238E27FC236}">
                <a16:creationId xmlns:a16="http://schemas.microsoft.com/office/drawing/2014/main" id="{18A2E97E-D3CE-48B5-9970-6BA6D59CE217}"/>
              </a:ext>
            </a:extLst>
          </p:cNvPr>
          <p:cNvSpPr>
            <a:spLocks noChangeArrowheads="1"/>
          </p:cNvSpPr>
          <p:nvPr/>
        </p:nvSpPr>
        <p:spPr bwMode="auto">
          <a:xfrm>
            <a:off x="1541464" y="3808414"/>
            <a:ext cx="8880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lnSpc>
                <a:spcPct val="107000"/>
              </a:lnSpc>
              <a:spcBef>
                <a:spcPct val="0"/>
              </a:spcBef>
              <a:spcAft>
                <a:spcPct val="0"/>
              </a:spcAft>
            </a:pPr>
            <a:r>
              <a:rPr lang="fa-IR" altLang="fa-IR" sz="3200">
                <a:solidFill>
                  <a:srgbClr val="FFFF00"/>
                </a:solidFill>
                <a:latin typeface="BNazanin"/>
                <a:ea typeface="Calibri" panose="020F0502020204030204" pitchFamily="34" charset="0"/>
                <a:cs typeface="B Nazanin" panose="00000400000000000000" pitchFamily="2" charset="-78"/>
              </a:rPr>
              <a:t>مخابرات بي سيم (رادیو مودم طیف گسترده، بی سیم </a:t>
            </a:r>
            <a:r>
              <a:rPr lang="en-US" altLang="fa-IR" sz="2000">
                <a:solidFill>
                  <a:srgbClr val="FFFF00"/>
                </a:solidFill>
                <a:latin typeface="TimesNewRomanPSMT"/>
                <a:ea typeface="Calibri" panose="020F0502020204030204" pitchFamily="34" charset="0"/>
                <a:cs typeface="B Nazanin" panose="00000400000000000000" pitchFamily="2" charset="-78"/>
              </a:rPr>
              <a:t>VHF </a:t>
            </a:r>
            <a:r>
              <a:rPr lang="fa-IR" altLang="fa-IR" sz="3200">
                <a:solidFill>
                  <a:srgbClr val="FFFF00"/>
                </a:solidFill>
                <a:ea typeface="Calibri" panose="020F0502020204030204" pitchFamily="34" charset="0"/>
                <a:cs typeface="B Nazanin" panose="00000400000000000000" pitchFamily="2" charset="-78"/>
              </a:rPr>
              <a:t> ،</a:t>
            </a:r>
            <a:r>
              <a:rPr lang="fa-IR" altLang="fa-IR" sz="3200">
                <a:solidFill>
                  <a:srgbClr val="FFFF00"/>
                </a:solidFill>
                <a:latin typeface="BNazanin"/>
                <a:ea typeface="Calibri" panose="020F0502020204030204" pitchFamily="34" charset="0"/>
                <a:cs typeface="B Nazanin" panose="00000400000000000000" pitchFamily="2" charset="-78"/>
              </a:rPr>
              <a:t> مایکرویو</a:t>
            </a:r>
            <a:r>
              <a:rPr lang="fa-IR" altLang="fa-IR" sz="3200">
                <a:solidFill>
                  <a:srgbClr val="FFFF00"/>
                </a:solidFill>
                <a:ea typeface="Calibri" panose="020F0502020204030204" pitchFamily="34" charset="0"/>
                <a:cs typeface="B Nazanin" panose="00000400000000000000" pitchFamily="2" charset="-78"/>
              </a:rPr>
              <a:t>) ، </a:t>
            </a:r>
            <a:r>
              <a:rPr lang="fa-IR" altLang="fa-IR" sz="3200">
                <a:solidFill>
                  <a:srgbClr val="FFFF00"/>
                </a:solidFill>
                <a:latin typeface="BNazanin"/>
                <a:ea typeface="Calibri" panose="020F0502020204030204" pitchFamily="34" charset="0"/>
                <a:cs typeface="B Nazanin" panose="00000400000000000000" pitchFamily="2" charset="-78"/>
              </a:rPr>
              <a:t>ارتباطات ماهواره اي، استفاده از شبکه هاي عمومي مخابرات، ، خطوط</a:t>
            </a:r>
            <a:r>
              <a:rPr lang="fa-IR" altLang="fa-IR" sz="3200">
                <a:solidFill>
                  <a:srgbClr val="FFFF00"/>
                </a:solidFill>
                <a:ea typeface="Calibri" panose="020F0502020204030204" pitchFamily="34" charset="0"/>
                <a:cs typeface="B Nazanin" panose="00000400000000000000" pitchFamily="2" charset="-78"/>
              </a:rPr>
              <a:t> </a:t>
            </a:r>
            <a:r>
              <a:rPr lang="fa-IR" altLang="fa-IR" sz="3200">
                <a:solidFill>
                  <a:srgbClr val="FFFF00"/>
                </a:solidFill>
                <a:latin typeface="BNazanin"/>
                <a:ea typeface="Calibri" panose="020F0502020204030204" pitchFamily="34" charset="0"/>
                <a:cs typeface="B Nazanin" panose="00000400000000000000" pitchFamily="2" charset="-78"/>
              </a:rPr>
              <a:t>انتقال </a:t>
            </a:r>
            <a:r>
              <a:rPr lang="en-US" altLang="fa-IR" sz="2000">
                <a:solidFill>
                  <a:srgbClr val="FFFF00"/>
                </a:solidFill>
                <a:latin typeface="TimesNewRomanPSMT"/>
                <a:ea typeface="Calibri" panose="020F0502020204030204" pitchFamily="34" charset="0"/>
                <a:cs typeface="B Nazanin" panose="00000400000000000000" pitchFamily="2" charset="-78"/>
              </a:rPr>
              <a:t>PLC</a:t>
            </a:r>
            <a:r>
              <a:rPr lang="en-US" altLang="fa-IR" sz="3200">
                <a:solidFill>
                  <a:srgbClr val="FFFF00"/>
                </a:solidFill>
                <a:latin typeface="B Nazanin" panose="00000400000000000000" pitchFamily="2" charset="-78"/>
                <a:ea typeface="Calibri" panose="020F0502020204030204" pitchFamily="34" charset="0"/>
                <a:cs typeface="B Nazanin" panose="00000400000000000000" pitchFamily="2" charset="-78"/>
              </a:rPr>
              <a:t> </a:t>
            </a:r>
            <a:r>
              <a:rPr lang="fa-IR" altLang="fa-IR" sz="3200">
                <a:solidFill>
                  <a:srgbClr val="FFFF00"/>
                </a:solidFill>
                <a:latin typeface="B Nazanin" panose="00000400000000000000" pitchFamily="2" charset="-78"/>
                <a:ea typeface="Calibri" panose="020F0502020204030204" pitchFamily="34" charset="0"/>
                <a:cs typeface="B Nazanin" panose="00000400000000000000" pitchFamily="2" charset="-78"/>
              </a:rPr>
              <a:t>و مخابرات فيبر نوري</a:t>
            </a:r>
            <a:endParaRPr lang="en-US" altLang="fa-IR" sz="1400">
              <a:solidFill>
                <a:srgbClr val="FFFF00"/>
              </a:solidFill>
              <a:ea typeface="Calibri" panose="020F0502020204030204" pitchFamily="34" charset="0"/>
              <a:cs typeface="B Nazanin" panose="00000400000000000000" pitchFamily="2" charset="-78"/>
            </a:endParaRPr>
          </a:p>
        </p:txBody>
      </p:sp>
      <p:sp>
        <p:nvSpPr>
          <p:cNvPr id="47110" name="Rectangle 5">
            <a:extLst>
              <a:ext uri="{FF2B5EF4-FFF2-40B4-BE49-F238E27FC236}">
                <a16:creationId xmlns:a16="http://schemas.microsoft.com/office/drawing/2014/main" id="{0A70A7BE-4F18-42BA-87FF-B5BA1A184713}"/>
              </a:ext>
            </a:extLst>
          </p:cNvPr>
          <p:cNvSpPr>
            <a:spLocks noChangeArrowheads="1"/>
          </p:cNvSpPr>
          <p:nvPr/>
        </p:nvSpPr>
        <p:spPr bwMode="auto">
          <a:xfrm>
            <a:off x="5969000" y="2971800"/>
            <a:ext cx="4452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eaLnBrk="0" fontAlgn="base" hangingPunct="0">
              <a:spcBef>
                <a:spcPct val="0"/>
              </a:spcBef>
              <a:spcAft>
                <a:spcPct val="0"/>
              </a:spcAft>
            </a:pPr>
            <a:r>
              <a:rPr lang="fa-IR" altLang="fa-IR" sz="3200">
                <a:solidFill>
                  <a:prstClr val="white"/>
                </a:solidFill>
                <a:latin typeface="BNazanin"/>
                <a:ea typeface="Calibri" panose="020F0502020204030204" pitchFamily="34" charset="0"/>
                <a:cs typeface="B Nazanin" panose="00000400000000000000" pitchFamily="2" charset="-78"/>
              </a:rPr>
              <a:t>روش هاي مخابراتی در صنعت برق</a:t>
            </a:r>
            <a:endParaRPr lang="fa-IR" altLang="fa-IR" sz="3200">
              <a:solidFill>
                <a:prstClr val="white"/>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137725"/>
      </p:ext>
    </p:extLst>
  </p:cSld>
  <p:clrMapOvr>
    <a:masterClrMapping/>
  </p:clrMapOvr>
  <p:transition advTm="20000">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331AAD63-5760-4EE0-A322-0C8F44F6B1ED}"/>
              </a:ext>
            </a:extLst>
          </p:cNvPr>
          <p:cNvSpPr>
            <a:spLocks noChangeArrowheads="1"/>
          </p:cNvSpPr>
          <p:nvPr/>
        </p:nvSpPr>
        <p:spPr bwMode="auto">
          <a:xfrm>
            <a:off x="7704139" y="696914"/>
            <a:ext cx="25939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lnSpc>
                <a:spcPct val="107000"/>
              </a:lnSpc>
              <a:spcBef>
                <a:spcPct val="0"/>
              </a:spcBef>
              <a:spcAft>
                <a:spcPct val="0"/>
              </a:spcAft>
            </a:pPr>
            <a:r>
              <a:rPr lang="fa-IR" altLang="fa-IR" sz="2800" b="1">
                <a:solidFill>
                  <a:srgbClr val="FFFF00"/>
                </a:solidFill>
                <a:latin typeface="BNazaninBold"/>
                <a:ea typeface="Calibri" panose="020F0502020204030204" pitchFamily="34" charset="0"/>
                <a:cs typeface="B Nazanin" panose="00000400000000000000" pitchFamily="2" charset="-78"/>
              </a:rPr>
              <a:t>زیرساخت سیستمی</a:t>
            </a:r>
            <a:endParaRPr lang="en-US" altLang="fa-IR" sz="1400">
              <a:solidFill>
                <a:srgbClr val="FFFF00"/>
              </a:solidFill>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1EF6138-B465-4DDC-A1FA-EC406605131B}"/>
              </a:ext>
            </a:extLst>
          </p:cNvPr>
          <p:cNvSpPr/>
          <p:nvPr/>
        </p:nvSpPr>
        <p:spPr>
          <a:xfrm>
            <a:off x="2637090" y="116633"/>
            <a:ext cx="7678705" cy="58477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r" defTabSz="457200" rtl="1" eaLnBrk="0" fontAlgn="base" hangingPunct="0">
              <a:spcBef>
                <a:spcPct val="0"/>
              </a:spcBef>
              <a:spcAft>
                <a:spcPct val="0"/>
              </a:spcAft>
              <a:defRPr/>
            </a:pPr>
            <a:r>
              <a:rPr lang="fa-IR" sz="3200" b="1" dirty="0">
                <a:solidFill>
                  <a:srgbClr val="D54773"/>
                </a:solidFill>
                <a:latin typeface="Calibri" panose="020F0502020204030204"/>
                <a:cs typeface="B Nazanin" panose="00000400000000000000" pitchFamily="2" charset="-78"/>
              </a:rPr>
              <a:t>زير ساخت هاي لازم به منظور کنترل شبکه هاي قدرت</a:t>
            </a:r>
          </a:p>
        </p:txBody>
      </p:sp>
      <p:sp>
        <p:nvSpPr>
          <p:cNvPr id="49158" name="Rectangle 3">
            <a:extLst>
              <a:ext uri="{FF2B5EF4-FFF2-40B4-BE49-F238E27FC236}">
                <a16:creationId xmlns:a16="http://schemas.microsoft.com/office/drawing/2014/main" id="{32ABB2E2-8BA4-4764-B060-27825A4AE774}"/>
              </a:ext>
            </a:extLst>
          </p:cNvPr>
          <p:cNvSpPr>
            <a:spLocks noChangeArrowheads="1"/>
          </p:cNvSpPr>
          <p:nvPr/>
        </p:nvSpPr>
        <p:spPr bwMode="auto">
          <a:xfrm>
            <a:off x="3719514" y="1281113"/>
            <a:ext cx="6435725" cy="64611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571500" indent="-571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buFont typeface="Wingdings" panose="05000000000000000000" pitchFamily="2" charset="2"/>
              <a:buChar char="v"/>
            </a:pPr>
            <a:r>
              <a:rPr lang="fa-IR" altLang="fa-IR" sz="3600">
                <a:solidFill>
                  <a:prstClr val="white"/>
                </a:solidFill>
                <a:cs typeface="B Nazanin" panose="00000400000000000000" pitchFamily="2" charset="-78"/>
              </a:rPr>
              <a:t>تجهیزات مرکز دیسپاچینگ باید بتواند:</a:t>
            </a:r>
          </a:p>
        </p:txBody>
      </p:sp>
      <p:sp>
        <p:nvSpPr>
          <p:cNvPr id="7" name="Rectangle 6">
            <a:extLst>
              <a:ext uri="{FF2B5EF4-FFF2-40B4-BE49-F238E27FC236}">
                <a16:creationId xmlns:a16="http://schemas.microsoft.com/office/drawing/2014/main" id="{9EBA1F5F-7789-4D36-ACDD-B5AE8F46EAD9}"/>
              </a:ext>
            </a:extLst>
          </p:cNvPr>
          <p:cNvSpPr/>
          <p:nvPr/>
        </p:nvSpPr>
        <p:spPr>
          <a:xfrm>
            <a:off x="1903414" y="1978025"/>
            <a:ext cx="8251825" cy="954088"/>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r" rtl="1" eaLnBrk="0" fontAlgn="base" hangingPunct="0">
              <a:spcBef>
                <a:spcPct val="30000"/>
              </a:spcBef>
              <a:spcAft>
                <a:spcPct val="0"/>
              </a:spcAft>
              <a:defRPr/>
            </a:pPr>
            <a:r>
              <a:rPr lang="fa-IR" sz="2800" b="1" dirty="0">
                <a:solidFill>
                  <a:prstClr val="white"/>
                </a:solidFill>
                <a:latin typeface="Calibri" panose="020F0502020204030204"/>
                <a:cs typeface="B Nazanin" panose="00000400000000000000" pitchFamily="2" charset="-78"/>
              </a:rPr>
              <a:t>اطلاعات       دقیق،  زمان-واقعی  و بر خط  و قابل اطمینان       را بدون وقفه     در اختیار اپراتور قرار دهد</a:t>
            </a:r>
            <a:r>
              <a:rPr lang="en-US" sz="2800" b="1" dirty="0">
                <a:solidFill>
                  <a:prstClr val="white"/>
                </a:solidFill>
                <a:latin typeface="Calibri" panose="020F0502020204030204"/>
                <a:cs typeface="B Nazanin" panose="00000400000000000000" pitchFamily="2" charset="-78"/>
              </a:rPr>
              <a:t>.</a:t>
            </a:r>
          </a:p>
        </p:txBody>
      </p:sp>
      <p:sp>
        <p:nvSpPr>
          <p:cNvPr id="49160" name="Rectangle 7">
            <a:extLst>
              <a:ext uri="{FF2B5EF4-FFF2-40B4-BE49-F238E27FC236}">
                <a16:creationId xmlns:a16="http://schemas.microsoft.com/office/drawing/2014/main" id="{EF672282-EA7C-4CAE-9935-3D2A328EE646}"/>
              </a:ext>
            </a:extLst>
          </p:cNvPr>
          <p:cNvSpPr>
            <a:spLocks noChangeArrowheads="1"/>
          </p:cNvSpPr>
          <p:nvPr/>
        </p:nvSpPr>
        <p:spPr bwMode="auto">
          <a:xfrm>
            <a:off x="2400300" y="3221038"/>
            <a:ext cx="7754938" cy="584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buFont typeface="Wingdings" panose="05000000000000000000" pitchFamily="2" charset="2"/>
              <a:buChar char="v"/>
            </a:pPr>
            <a:r>
              <a:rPr lang="fa-IR" altLang="fa-IR" sz="3200">
                <a:solidFill>
                  <a:prstClr val="white"/>
                </a:solidFill>
                <a:cs typeface="B Nazanin" panose="00000400000000000000" pitchFamily="2" charset="-78"/>
              </a:rPr>
              <a:t>سیستم مرکز شامل دو بخش نرم افزار و سخت افزار است</a:t>
            </a:r>
            <a:r>
              <a:rPr lang="en-US" altLang="fa-IR" sz="3200">
                <a:solidFill>
                  <a:prstClr val="white"/>
                </a:solidFill>
                <a:cs typeface="B Nazanin" panose="00000400000000000000" pitchFamily="2" charset="-78"/>
              </a:rPr>
              <a:t>.</a:t>
            </a:r>
            <a:endParaRPr lang="fa-IR" altLang="fa-IR" sz="3200">
              <a:solidFill>
                <a:prstClr val="white"/>
              </a:solidFill>
              <a:cs typeface="B Nazanin" panose="00000400000000000000" pitchFamily="2" charset="-78"/>
            </a:endParaRPr>
          </a:p>
        </p:txBody>
      </p:sp>
      <p:sp>
        <p:nvSpPr>
          <p:cNvPr id="49161" name="Rectangle 8">
            <a:extLst>
              <a:ext uri="{FF2B5EF4-FFF2-40B4-BE49-F238E27FC236}">
                <a16:creationId xmlns:a16="http://schemas.microsoft.com/office/drawing/2014/main" id="{B5A189E0-0F2E-44DE-8E54-CF1A5059026C}"/>
              </a:ext>
            </a:extLst>
          </p:cNvPr>
          <p:cNvSpPr>
            <a:spLocks noChangeArrowheads="1"/>
          </p:cNvSpPr>
          <p:nvPr/>
        </p:nvSpPr>
        <p:spPr bwMode="auto">
          <a:xfrm>
            <a:off x="2230439" y="3989388"/>
            <a:ext cx="7934325" cy="10779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buFont typeface="Wingdings" panose="05000000000000000000" pitchFamily="2" charset="2"/>
              <a:buChar char="v"/>
            </a:pPr>
            <a:r>
              <a:rPr lang="fa-IR" altLang="fa-IR" sz="3200">
                <a:solidFill>
                  <a:prstClr val="white"/>
                </a:solidFill>
                <a:cs typeface="B Nazanin" panose="00000400000000000000" pitchFamily="2" charset="-78"/>
              </a:rPr>
              <a:t>سخت افزار نیز دو قسمت تجهیزات مرکز و تجهیزات تله متری دارد </a:t>
            </a:r>
          </a:p>
        </p:txBody>
      </p:sp>
      <p:sp>
        <p:nvSpPr>
          <p:cNvPr id="11" name="Rectangle 10">
            <a:extLst>
              <a:ext uri="{FF2B5EF4-FFF2-40B4-BE49-F238E27FC236}">
                <a16:creationId xmlns:a16="http://schemas.microsoft.com/office/drawing/2014/main" id="{B3E7E734-88B7-46F8-BB98-D70144042146}"/>
              </a:ext>
            </a:extLst>
          </p:cNvPr>
          <p:cNvSpPr/>
          <p:nvPr/>
        </p:nvSpPr>
        <p:spPr>
          <a:xfrm>
            <a:off x="7509166" y="5492991"/>
            <a:ext cx="2961067" cy="584775"/>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pPr algn="r" defTabSz="457200" rtl="1" eaLnBrk="0" fontAlgn="base" hangingPunct="0">
              <a:spcBef>
                <a:spcPct val="0"/>
              </a:spcBef>
              <a:spcAft>
                <a:spcPct val="0"/>
              </a:spcAft>
              <a:defRPr/>
            </a:pPr>
            <a:r>
              <a:rPr lang="fa-IR" sz="3200" dirty="0">
                <a:solidFill>
                  <a:srgbClr val="FFFF00"/>
                </a:solidFill>
                <a:latin typeface="BNazanin"/>
                <a:ea typeface="Calibri" panose="020F0502020204030204" pitchFamily="34" charset="0"/>
                <a:cs typeface="B Nazanin" panose="00000400000000000000" pitchFamily="2" charset="-78"/>
              </a:rPr>
              <a:t>برنامه های نرم افزاری </a:t>
            </a:r>
            <a:endParaRPr lang="fa-IR" sz="3200" dirty="0">
              <a:solidFill>
                <a:srgbClr val="FFFF00"/>
              </a:solidFill>
              <a:latin typeface="Calibri" panose="020F0502020204030204"/>
              <a:cs typeface="Arial" panose="020B0604020202020204" pitchFamily="34" charset="0"/>
            </a:endParaRPr>
          </a:p>
        </p:txBody>
      </p:sp>
      <p:sp>
        <p:nvSpPr>
          <p:cNvPr id="12" name="Rectangle 11">
            <a:extLst>
              <a:ext uri="{FF2B5EF4-FFF2-40B4-BE49-F238E27FC236}">
                <a16:creationId xmlns:a16="http://schemas.microsoft.com/office/drawing/2014/main" id="{0665C249-D5CD-416F-AAFC-39F8AC99346A}"/>
              </a:ext>
            </a:extLst>
          </p:cNvPr>
          <p:cNvSpPr/>
          <p:nvPr/>
        </p:nvSpPr>
        <p:spPr>
          <a:xfrm>
            <a:off x="4743571" y="5111488"/>
            <a:ext cx="1454244"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defTabSz="457200" eaLnBrk="0" fontAlgn="base" hangingPunct="0">
              <a:spcBef>
                <a:spcPct val="0"/>
              </a:spcBef>
              <a:spcAft>
                <a:spcPct val="0"/>
              </a:spcAft>
              <a:defRPr/>
            </a:pPr>
            <a:r>
              <a:rPr lang="fa-IR" sz="3200" dirty="0">
                <a:solidFill>
                  <a:prstClr val="black"/>
                </a:solidFill>
                <a:latin typeface="BNazanin"/>
                <a:ea typeface="Calibri" panose="020F0502020204030204" pitchFamily="34" charset="0"/>
                <a:cs typeface="B Nazanin" panose="00000400000000000000" pitchFamily="2" charset="-78"/>
              </a:rPr>
              <a:t>سرعت بالا</a:t>
            </a:r>
            <a:endParaRPr lang="fa-IR" sz="3200" dirty="0">
              <a:solidFill>
                <a:prstClr val="black"/>
              </a:solidFill>
              <a:latin typeface="Calibri" panose="020F0502020204030204"/>
              <a:cs typeface="Arial" panose="020B0604020202020204" pitchFamily="34" charset="0"/>
            </a:endParaRPr>
          </a:p>
        </p:txBody>
      </p:sp>
      <p:sp>
        <p:nvSpPr>
          <p:cNvPr id="13" name="Rectangle 12">
            <a:extLst>
              <a:ext uri="{FF2B5EF4-FFF2-40B4-BE49-F238E27FC236}">
                <a16:creationId xmlns:a16="http://schemas.microsoft.com/office/drawing/2014/main" id="{C0898573-97A9-4611-8C9C-184E29162876}"/>
              </a:ext>
            </a:extLst>
          </p:cNvPr>
          <p:cNvSpPr/>
          <p:nvPr/>
        </p:nvSpPr>
        <p:spPr>
          <a:xfrm>
            <a:off x="2804579" y="5785377"/>
            <a:ext cx="3877985" cy="52322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defTabSz="457200" eaLnBrk="0" fontAlgn="base" hangingPunct="0">
              <a:spcBef>
                <a:spcPct val="0"/>
              </a:spcBef>
              <a:spcAft>
                <a:spcPct val="0"/>
              </a:spcAft>
              <a:defRPr/>
            </a:pPr>
            <a:r>
              <a:rPr lang="fa-IR" sz="2800" dirty="0">
                <a:solidFill>
                  <a:prstClr val="black"/>
                </a:solidFill>
                <a:latin typeface="BNazanin"/>
                <a:ea typeface="Calibri" panose="020F0502020204030204" pitchFamily="34" charset="0"/>
                <a:cs typeface="B Nazanin" panose="00000400000000000000" pitchFamily="2" charset="-78"/>
              </a:rPr>
              <a:t>حجم بسیار زیاد داده های ورودی </a:t>
            </a:r>
            <a:endParaRPr lang="fa-IR" sz="2800" dirty="0">
              <a:solidFill>
                <a:prstClr val="black"/>
              </a:solidFill>
              <a:latin typeface="Calibri" panose="020F0502020204030204"/>
              <a:cs typeface="Arial" panose="020B0604020202020204" pitchFamily="34" charset="0"/>
            </a:endParaRPr>
          </a:p>
        </p:txBody>
      </p:sp>
      <p:sp>
        <p:nvSpPr>
          <p:cNvPr id="14" name="Right Brace 13">
            <a:extLst>
              <a:ext uri="{FF2B5EF4-FFF2-40B4-BE49-F238E27FC236}">
                <a16:creationId xmlns:a16="http://schemas.microsoft.com/office/drawing/2014/main" id="{B494111C-42ED-41E3-A4E1-3BD422E3EC7B}"/>
              </a:ext>
            </a:extLst>
          </p:cNvPr>
          <p:cNvSpPr/>
          <p:nvPr/>
        </p:nvSpPr>
        <p:spPr>
          <a:xfrm>
            <a:off x="6681789" y="5162550"/>
            <a:ext cx="566737" cy="1246188"/>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defTabSz="457200" eaLnBrk="0" fontAlgn="base" hangingPunct="0">
              <a:spcBef>
                <a:spcPct val="0"/>
              </a:spcBef>
              <a:spcAft>
                <a:spcPct val="0"/>
              </a:spcAft>
              <a:defRPr/>
            </a:pPr>
            <a:endParaRPr lang="fa-IR">
              <a:solidFill>
                <a:srgbClr val="FFFF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789900899"/>
      </p:ext>
    </p:extLst>
  </p:cSld>
  <p:clrMapOvr>
    <a:masterClrMapping/>
  </p:clrMapOvr>
  <p:transition advTm="20000">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4B4F9C19-59D3-4418-BE5D-0262038134D1}"/>
              </a:ext>
            </a:extLst>
          </p:cNvPr>
          <p:cNvSpPr>
            <a:spLocks noChangeArrowheads="1"/>
          </p:cNvSpPr>
          <p:nvPr/>
        </p:nvSpPr>
        <p:spPr bwMode="auto">
          <a:xfrm>
            <a:off x="5735638" y="590551"/>
            <a:ext cx="463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3600" b="1">
                <a:solidFill>
                  <a:srgbClr val="92D050"/>
                </a:solidFill>
                <a:latin typeface="BNazaninBold"/>
                <a:ea typeface="Calibri" panose="020F0502020204030204" pitchFamily="34" charset="0"/>
                <a:cs typeface="B Nazanin" panose="00000400000000000000" pitchFamily="2" charset="-78"/>
              </a:rPr>
              <a:t>زیر ساخت امنیتی و حفاظتی</a:t>
            </a:r>
            <a:endParaRPr lang="fa-IR" altLang="fa-IR" sz="3600">
              <a:solidFill>
                <a:srgbClr val="92D050"/>
              </a:solidFill>
              <a:ea typeface="Calibri" panose="020F0502020204030204" pitchFamily="34" charset="0"/>
              <a:cs typeface="Arial" panose="020B0604020202020204" pitchFamily="34" charset="0"/>
            </a:endParaRPr>
          </a:p>
        </p:txBody>
      </p:sp>
      <p:sp>
        <p:nvSpPr>
          <p:cNvPr id="51203" name="Rectangle 2">
            <a:extLst>
              <a:ext uri="{FF2B5EF4-FFF2-40B4-BE49-F238E27FC236}">
                <a16:creationId xmlns:a16="http://schemas.microsoft.com/office/drawing/2014/main" id="{53C29BE7-5C97-4567-9535-B48A16841869}"/>
              </a:ext>
            </a:extLst>
          </p:cNvPr>
          <p:cNvSpPr>
            <a:spLocks noChangeArrowheads="1"/>
          </p:cNvSpPr>
          <p:nvPr/>
        </p:nvSpPr>
        <p:spPr bwMode="auto">
          <a:xfrm>
            <a:off x="5862638" y="1663700"/>
            <a:ext cx="4032250" cy="52228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800">
                <a:solidFill>
                  <a:srgbClr val="FFFF00"/>
                </a:solidFill>
                <a:cs typeface="B Nazanin" panose="00000400000000000000" pitchFamily="2" charset="-78"/>
              </a:rPr>
              <a:t>آسيب پذيري يک سيستم اطلاعات </a:t>
            </a:r>
          </a:p>
        </p:txBody>
      </p:sp>
      <p:sp>
        <p:nvSpPr>
          <p:cNvPr id="51204" name="Rectangle 3">
            <a:extLst>
              <a:ext uri="{FF2B5EF4-FFF2-40B4-BE49-F238E27FC236}">
                <a16:creationId xmlns:a16="http://schemas.microsoft.com/office/drawing/2014/main" id="{8257E716-99E0-4736-9EC1-23BE87196698}"/>
              </a:ext>
            </a:extLst>
          </p:cNvPr>
          <p:cNvSpPr>
            <a:spLocks noChangeArrowheads="1"/>
          </p:cNvSpPr>
          <p:nvPr/>
        </p:nvSpPr>
        <p:spPr bwMode="auto">
          <a:xfrm>
            <a:off x="2870201" y="1077914"/>
            <a:ext cx="2505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800">
                <a:solidFill>
                  <a:prstClr val="white"/>
                </a:solidFill>
                <a:cs typeface="B Nazanin" panose="00000400000000000000" pitchFamily="2" charset="-78"/>
              </a:rPr>
              <a:t>نقص طراحي منطقي </a:t>
            </a:r>
          </a:p>
        </p:txBody>
      </p:sp>
      <p:sp>
        <p:nvSpPr>
          <p:cNvPr id="51205" name="Rectangle 4">
            <a:extLst>
              <a:ext uri="{FF2B5EF4-FFF2-40B4-BE49-F238E27FC236}">
                <a16:creationId xmlns:a16="http://schemas.microsoft.com/office/drawing/2014/main" id="{F92CBAEB-A5F8-459B-800E-4A9744379FC1}"/>
              </a:ext>
            </a:extLst>
          </p:cNvPr>
          <p:cNvSpPr>
            <a:spLocks noChangeArrowheads="1"/>
          </p:cNvSpPr>
          <p:nvPr/>
        </p:nvSpPr>
        <p:spPr bwMode="auto">
          <a:xfrm>
            <a:off x="2928938" y="1592264"/>
            <a:ext cx="238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3200">
                <a:solidFill>
                  <a:prstClr val="white"/>
                </a:solidFill>
                <a:cs typeface="B Nazanin" panose="00000400000000000000" pitchFamily="2" charset="-78"/>
              </a:rPr>
              <a:t>نقص پياده سازي </a:t>
            </a:r>
          </a:p>
        </p:txBody>
      </p:sp>
      <p:sp>
        <p:nvSpPr>
          <p:cNvPr id="51206" name="Rectangle 5">
            <a:extLst>
              <a:ext uri="{FF2B5EF4-FFF2-40B4-BE49-F238E27FC236}">
                <a16:creationId xmlns:a16="http://schemas.microsoft.com/office/drawing/2014/main" id="{748E9B41-FAFC-4541-82ED-7E9A3359B9B8}"/>
              </a:ext>
            </a:extLst>
          </p:cNvPr>
          <p:cNvSpPr>
            <a:spLocks noChangeArrowheads="1"/>
          </p:cNvSpPr>
          <p:nvPr/>
        </p:nvSpPr>
        <p:spPr bwMode="auto">
          <a:xfrm>
            <a:off x="2989264" y="2200275"/>
            <a:ext cx="2327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3200">
                <a:solidFill>
                  <a:prstClr val="white"/>
                </a:solidFill>
                <a:cs typeface="B Nazanin" panose="00000400000000000000" pitchFamily="2" charset="-78"/>
              </a:rPr>
              <a:t>يک ضعف اساسي</a:t>
            </a:r>
          </a:p>
        </p:txBody>
      </p:sp>
      <p:sp>
        <p:nvSpPr>
          <p:cNvPr id="51207" name="Rectangle 6">
            <a:extLst>
              <a:ext uri="{FF2B5EF4-FFF2-40B4-BE49-F238E27FC236}">
                <a16:creationId xmlns:a16="http://schemas.microsoft.com/office/drawing/2014/main" id="{0CF47BD0-8E2D-4FB8-ADC6-3905FAE3AF01}"/>
              </a:ext>
            </a:extLst>
          </p:cNvPr>
          <p:cNvSpPr>
            <a:spLocks noChangeArrowheads="1"/>
          </p:cNvSpPr>
          <p:nvPr/>
        </p:nvSpPr>
        <p:spPr bwMode="auto">
          <a:xfrm>
            <a:off x="7123113" y="3279775"/>
            <a:ext cx="2425700" cy="52228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800">
                <a:solidFill>
                  <a:srgbClr val="FFFF00"/>
                </a:solidFill>
                <a:cs typeface="B Nazanin" panose="00000400000000000000" pitchFamily="2" charset="-78"/>
              </a:rPr>
              <a:t>امنیت سیستم قدرت</a:t>
            </a:r>
          </a:p>
        </p:txBody>
      </p:sp>
      <p:sp>
        <p:nvSpPr>
          <p:cNvPr id="51208" name="Rectangle 7">
            <a:extLst>
              <a:ext uri="{FF2B5EF4-FFF2-40B4-BE49-F238E27FC236}">
                <a16:creationId xmlns:a16="http://schemas.microsoft.com/office/drawing/2014/main" id="{059959FC-88C2-454D-A169-8CE13366AFA8}"/>
              </a:ext>
            </a:extLst>
          </p:cNvPr>
          <p:cNvSpPr>
            <a:spLocks noChangeArrowheads="1"/>
          </p:cNvSpPr>
          <p:nvPr/>
        </p:nvSpPr>
        <p:spPr bwMode="auto">
          <a:xfrm>
            <a:off x="4116389" y="2900364"/>
            <a:ext cx="218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800">
                <a:solidFill>
                  <a:prstClr val="white"/>
                </a:solidFill>
                <a:cs typeface="B Nazanin" panose="00000400000000000000" pitchFamily="2" charset="-78"/>
              </a:rPr>
              <a:t>امنیت بهره برداری</a:t>
            </a:r>
          </a:p>
        </p:txBody>
      </p:sp>
      <p:sp>
        <p:nvSpPr>
          <p:cNvPr id="51209" name="Rectangle 8">
            <a:extLst>
              <a:ext uri="{FF2B5EF4-FFF2-40B4-BE49-F238E27FC236}">
                <a16:creationId xmlns:a16="http://schemas.microsoft.com/office/drawing/2014/main" id="{A4600F38-0CE9-4966-854A-F3115FD0E49A}"/>
              </a:ext>
            </a:extLst>
          </p:cNvPr>
          <p:cNvSpPr>
            <a:spLocks noChangeArrowheads="1"/>
          </p:cNvSpPr>
          <p:nvPr/>
        </p:nvSpPr>
        <p:spPr bwMode="auto">
          <a:xfrm>
            <a:off x="2187576" y="3405189"/>
            <a:ext cx="4138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800">
                <a:solidFill>
                  <a:prstClr val="white"/>
                </a:solidFill>
                <a:cs typeface="B Nazanin" panose="00000400000000000000" pitchFamily="2" charset="-78"/>
              </a:rPr>
              <a:t>استحکام دربرابر آسیب های فیزیکی </a:t>
            </a:r>
          </a:p>
        </p:txBody>
      </p:sp>
      <p:sp>
        <p:nvSpPr>
          <p:cNvPr id="51210" name="Rectangle 9">
            <a:extLst>
              <a:ext uri="{FF2B5EF4-FFF2-40B4-BE49-F238E27FC236}">
                <a16:creationId xmlns:a16="http://schemas.microsoft.com/office/drawing/2014/main" id="{EEE9525A-B79D-4268-BA54-D5D6756DE914}"/>
              </a:ext>
            </a:extLst>
          </p:cNvPr>
          <p:cNvSpPr>
            <a:spLocks noChangeArrowheads="1"/>
          </p:cNvSpPr>
          <p:nvPr/>
        </p:nvSpPr>
        <p:spPr bwMode="auto">
          <a:xfrm>
            <a:off x="4616451" y="3887788"/>
            <a:ext cx="167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400" b="1">
                <a:solidFill>
                  <a:prstClr val="white"/>
                </a:solidFill>
                <a:cs typeface="Arial" panose="020B0604020202020204" pitchFamily="34" charset="0"/>
              </a:rPr>
              <a:t>امنیت سایبری </a:t>
            </a:r>
          </a:p>
        </p:txBody>
      </p:sp>
      <p:sp>
        <p:nvSpPr>
          <p:cNvPr id="51211" name="Rectangle 10">
            <a:extLst>
              <a:ext uri="{FF2B5EF4-FFF2-40B4-BE49-F238E27FC236}">
                <a16:creationId xmlns:a16="http://schemas.microsoft.com/office/drawing/2014/main" id="{C5CF9BFD-F9F7-466C-A602-91059D46698A}"/>
              </a:ext>
            </a:extLst>
          </p:cNvPr>
          <p:cNvSpPr>
            <a:spLocks noChangeArrowheads="1"/>
          </p:cNvSpPr>
          <p:nvPr/>
        </p:nvSpPr>
        <p:spPr bwMode="auto">
          <a:xfrm>
            <a:off x="1797050" y="5427663"/>
            <a:ext cx="8597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rtl="1" eaLnBrk="0" fontAlgn="base" hangingPunct="0">
              <a:spcBef>
                <a:spcPct val="0"/>
              </a:spcBef>
              <a:spcAft>
                <a:spcPct val="0"/>
              </a:spcAft>
            </a:pPr>
            <a:r>
              <a:rPr lang="fa-IR" altLang="fa-IR" sz="2800">
                <a:solidFill>
                  <a:prstClr val="white"/>
                </a:solidFill>
                <a:cs typeface="B Nazanin" panose="00000400000000000000" pitchFamily="2" charset="-78"/>
              </a:rPr>
              <a:t>پدافند غیرعامل  به معنای کاهش آسیب پذیری در هنگام بحران، بدون استفاده از اقدامات نظامی و فقط با بهره گیری از فعالیت های غیرنظامی، فنی و مدیریتی است</a:t>
            </a:r>
            <a:r>
              <a:rPr lang="en-US" altLang="fa-IR" sz="2800">
                <a:solidFill>
                  <a:prstClr val="white"/>
                </a:solidFill>
                <a:cs typeface="B Nazanin" panose="00000400000000000000" pitchFamily="2" charset="-78"/>
              </a:rPr>
              <a:t>.</a:t>
            </a:r>
            <a:endParaRPr lang="fa-IR" altLang="fa-IR" sz="2800">
              <a:solidFill>
                <a:prstClr val="white"/>
              </a:solidFill>
              <a:cs typeface="B Nazanin" panose="00000400000000000000" pitchFamily="2" charset="-78"/>
            </a:endParaRPr>
          </a:p>
        </p:txBody>
      </p:sp>
      <p:sp>
        <p:nvSpPr>
          <p:cNvPr id="51212" name="Rectangle 11">
            <a:extLst>
              <a:ext uri="{FF2B5EF4-FFF2-40B4-BE49-F238E27FC236}">
                <a16:creationId xmlns:a16="http://schemas.microsoft.com/office/drawing/2014/main" id="{D01F3169-B1F8-43DB-89F8-E9E6BD7B903D}"/>
              </a:ext>
            </a:extLst>
          </p:cNvPr>
          <p:cNvSpPr>
            <a:spLocks noChangeArrowheads="1"/>
          </p:cNvSpPr>
          <p:nvPr/>
        </p:nvSpPr>
        <p:spPr bwMode="auto">
          <a:xfrm>
            <a:off x="1801814" y="4529138"/>
            <a:ext cx="8599487" cy="831850"/>
          </a:xfrm>
          <a:prstGeom prst="rect">
            <a:avLst/>
          </a:prstGeom>
          <a:solidFill>
            <a:srgbClr val="FFFF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400">
                <a:solidFill>
                  <a:prstClr val="black"/>
                </a:solidFill>
                <a:cs typeface="B Nazanin" panose="00000400000000000000" pitchFamily="2" charset="-78"/>
              </a:rPr>
              <a:t>به منظور پیشگیری از خسارتهاي وارده به صنعت برق، در نظرگرفتن پدافند غیرعامل از ضروریات می باشد</a:t>
            </a:r>
          </a:p>
        </p:txBody>
      </p:sp>
      <p:sp>
        <p:nvSpPr>
          <p:cNvPr id="13" name="Rectangle 12">
            <a:extLst>
              <a:ext uri="{FF2B5EF4-FFF2-40B4-BE49-F238E27FC236}">
                <a16:creationId xmlns:a16="http://schemas.microsoft.com/office/drawing/2014/main" id="{D290536A-5B86-46A1-A2A6-693F76D2B85E}"/>
              </a:ext>
            </a:extLst>
          </p:cNvPr>
          <p:cNvSpPr/>
          <p:nvPr/>
        </p:nvSpPr>
        <p:spPr>
          <a:xfrm>
            <a:off x="1698625" y="115888"/>
            <a:ext cx="8616950" cy="647700"/>
          </a:xfrm>
          <a:prstGeom prst="rect">
            <a:avLst/>
          </a:prstGeom>
        </p:spPr>
        <p:txBody>
          <a:bodyPr wrap="none">
            <a:spAutoFit/>
          </a:bodyPr>
          <a:lstStyle/>
          <a:p>
            <a:pPr algn="r" defTabSz="457200" rtl="1" eaLnBrk="0" fontAlgn="base" hangingPunct="0">
              <a:spcBef>
                <a:spcPct val="0"/>
              </a:spcBef>
              <a:spcAft>
                <a:spcPct val="0"/>
              </a:spcAft>
              <a:defRPr/>
            </a:pPr>
            <a:r>
              <a:rPr lang="fa-IR" sz="3600" b="1" dirty="0">
                <a:solidFill>
                  <a:srgbClr val="D54773"/>
                </a:solidFill>
                <a:latin typeface="Calibri" panose="020F0502020204030204" pitchFamily="34" charset="0"/>
                <a:cs typeface="B Nazanin" panose="00000400000000000000" pitchFamily="2" charset="-78"/>
              </a:rPr>
              <a:t>زير ساخت هاي لازم به منظور کنترل شبکه هاي قدرت</a:t>
            </a:r>
          </a:p>
        </p:txBody>
      </p:sp>
      <p:sp>
        <p:nvSpPr>
          <p:cNvPr id="14" name="Right Brace 13">
            <a:extLst>
              <a:ext uri="{FF2B5EF4-FFF2-40B4-BE49-F238E27FC236}">
                <a16:creationId xmlns:a16="http://schemas.microsoft.com/office/drawing/2014/main" id="{38A13FEA-E6DF-45AA-AD08-28AD70961945}"/>
              </a:ext>
            </a:extLst>
          </p:cNvPr>
          <p:cNvSpPr/>
          <p:nvPr/>
        </p:nvSpPr>
        <p:spPr>
          <a:xfrm>
            <a:off x="5273676" y="1125538"/>
            <a:ext cx="360363" cy="1574800"/>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defTabSz="457200" eaLnBrk="0" fontAlgn="base" hangingPunct="0">
              <a:spcBef>
                <a:spcPct val="0"/>
              </a:spcBef>
              <a:spcAft>
                <a:spcPct val="0"/>
              </a:spcAft>
              <a:defRPr/>
            </a:pPr>
            <a:endParaRPr lang="fa-IR">
              <a:solidFill>
                <a:prstClr val="white"/>
              </a:solidFill>
              <a:latin typeface="Calibri" panose="020F0502020204030204"/>
              <a:cs typeface="Arial" panose="020B0604020202020204" pitchFamily="34" charset="0"/>
            </a:endParaRPr>
          </a:p>
        </p:txBody>
      </p:sp>
      <p:sp>
        <p:nvSpPr>
          <p:cNvPr id="15" name="Right Brace 14">
            <a:extLst>
              <a:ext uri="{FF2B5EF4-FFF2-40B4-BE49-F238E27FC236}">
                <a16:creationId xmlns:a16="http://schemas.microsoft.com/office/drawing/2014/main" id="{E6AF3A0E-C719-456A-81FB-20B7F14CC68C}"/>
              </a:ext>
            </a:extLst>
          </p:cNvPr>
          <p:cNvSpPr/>
          <p:nvPr/>
        </p:nvSpPr>
        <p:spPr>
          <a:xfrm>
            <a:off x="6429375" y="3019426"/>
            <a:ext cx="387350" cy="1228725"/>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defTabSz="457200" eaLnBrk="0" fontAlgn="base" hangingPunct="0">
              <a:spcBef>
                <a:spcPct val="0"/>
              </a:spcBef>
              <a:spcAft>
                <a:spcPct val="0"/>
              </a:spcAft>
              <a:defRPr/>
            </a:pPr>
            <a:endParaRPr lang="fa-IR">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4269198282"/>
      </p:ext>
    </p:extLst>
  </p:cSld>
  <p:clrMapOvr>
    <a:masterClrMapping/>
  </p:clrMapOvr>
  <p:transition advTm="20000">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a:extLst>
              <a:ext uri="{FF2B5EF4-FFF2-40B4-BE49-F238E27FC236}">
                <a16:creationId xmlns:a16="http://schemas.microsoft.com/office/drawing/2014/main" id="{1EFAA64D-A413-4A25-9C10-4D6609300247}"/>
              </a:ext>
            </a:extLst>
          </p:cNvPr>
          <p:cNvSpPr txBox="1">
            <a:spLocks noChangeArrowheads="1"/>
          </p:cNvSpPr>
          <p:nvPr/>
        </p:nvSpPr>
        <p:spPr bwMode="auto">
          <a:xfrm>
            <a:off x="5448300" y="3105150"/>
            <a:ext cx="2649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3600" b="1" u="sng">
                <a:solidFill>
                  <a:srgbClr val="FF0000"/>
                </a:solidFill>
                <a:cs typeface="B Nazanin" panose="00000400000000000000" pitchFamily="2" charset="-78"/>
              </a:rPr>
              <a:t>پایان جلسه اول</a:t>
            </a:r>
          </a:p>
        </p:txBody>
      </p:sp>
      <p:sp>
        <p:nvSpPr>
          <p:cNvPr id="53251" name="TextBox 2">
            <a:extLst>
              <a:ext uri="{FF2B5EF4-FFF2-40B4-BE49-F238E27FC236}">
                <a16:creationId xmlns:a16="http://schemas.microsoft.com/office/drawing/2014/main" id="{1E57BC55-1DDA-4038-837B-6A0BC4728D0F}"/>
              </a:ext>
            </a:extLst>
          </p:cNvPr>
          <p:cNvSpPr txBox="1">
            <a:spLocks noChangeArrowheads="1"/>
          </p:cNvSpPr>
          <p:nvPr/>
        </p:nvSpPr>
        <p:spPr bwMode="auto">
          <a:xfrm>
            <a:off x="7608888" y="549275"/>
            <a:ext cx="209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white"/>
                </a:solidFill>
                <a:cs typeface="Arial" panose="020B0604020202020204" pitchFamily="34" charset="0"/>
              </a:rPr>
              <a:t>به سوالات زیر پاسخ دهید</a:t>
            </a:r>
          </a:p>
        </p:txBody>
      </p:sp>
    </p:spTree>
    <p:extLst>
      <p:ext uri="{BB962C8B-B14F-4D97-AF65-F5344CB8AC3E}">
        <p14:creationId xmlns:p14="http://schemas.microsoft.com/office/powerpoint/2010/main" val="796289789"/>
      </p:ext>
    </p:extLst>
  </p:cSld>
  <p:clrMapOvr>
    <a:masterClrMapping/>
  </p:clrMapOvr>
  <p:transition advTm="20000">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7A14F2-B6FF-416B-B63F-707DEC25FF45}"/>
              </a:ext>
            </a:extLst>
          </p:cNvPr>
          <p:cNvSpPr/>
          <p:nvPr/>
        </p:nvSpPr>
        <p:spPr>
          <a:xfrm>
            <a:off x="2279576" y="908721"/>
            <a:ext cx="8064500" cy="5449887"/>
          </a:xfrm>
          <a:prstGeom prst="rect">
            <a:avLst/>
          </a:prstGeom>
        </p:spPr>
        <p:txBody>
          <a:bodyPr>
            <a:spAutoFit/>
          </a:bodyPr>
          <a:lstStyle/>
          <a:p>
            <a:pPr marL="342900" indent="-342900" algn="r" defTabSz="457200" rtl="1" eaLnBrk="0" fontAlgn="base" hangingPunct="0">
              <a:lnSpc>
                <a:spcPct val="107000"/>
              </a:lnSpc>
              <a:spcBef>
                <a:spcPct val="0"/>
              </a:spcBef>
              <a:buFont typeface="Wingdings" panose="05000000000000000000" pitchFamily="2" charset="2"/>
              <a:buChar char="v"/>
              <a:defRPr/>
            </a:pPr>
            <a:r>
              <a:rPr lang="fa-IR" sz="2400" b="1" dirty="0">
                <a:solidFill>
                  <a:srgbClr val="FFC000"/>
                </a:solidFill>
                <a:latin typeface="Calibri" panose="020F0502020204030204" pitchFamily="34" charset="0"/>
                <a:ea typeface="Calibri" panose="020F0502020204030204" pitchFamily="34" charset="0"/>
                <a:cs typeface="Arial" panose="020B0604020202020204" pitchFamily="34" charset="0"/>
              </a:rPr>
              <a:t>   تقسیم وظایف ومسئولیت ها برای مسئولین بهره برداری از سیستم</a:t>
            </a:r>
            <a:endParaRPr lang="en-US" sz="24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indent="-342900" algn="r" defTabSz="457200" rtl="1" eaLnBrk="0" fontAlgn="base" hangingPunct="0">
              <a:lnSpc>
                <a:spcPct val="107000"/>
              </a:lnSpc>
              <a:spcBef>
                <a:spcPct val="0"/>
              </a:spcBef>
              <a:spcAft>
                <a:spcPts val="800"/>
              </a:spcAft>
              <a:buFont typeface="Wingdings" panose="05000000000000000000" pitchFamily="2" charset="2"/>
              <a:buChar char="v"/>
              <a:defRPr/>
            </a:pPr>
            <a:r>
              <a:rPr lang="fa-IR" sz="2400" b="1" dirty="0">
                <a:solidFill>
                  <a:srgbClr val="FFC000"/>
                </a:solidFill>
                <a:latin typeface="Calibri" panose="020F0502020204030204" pitchFamily="34" charset="0"/>
                <a:ea typeface="Calibri" panose="020F0502020204030204" pitchFamily="34" charset="0"/>
                <a:cs typeface="Arial" panose="020B0604020202020204" pitchFamily="34" charset="0"/>
              </a:rPr>
              <a:t>  اصول بهره برداری از سیستم به هم پیوسته</a:t>
            </a:r>
            <a:endParaRPr lang="en-US" sz="24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روش عملیاتی هنگام بروز حادثه در سیستم ( با وجود ارتباطات و بدون وجود ارتباطات )</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نحوه گزارش حوادث به مرکز کنترل سیستم</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روش بهره برداری از سیستم هنگام کاهش ولتاژ</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بهره برداری از سیستم در فرکانس غیر عادی</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marL="571500" indent="-342900" algn="r" defTabSz="457200" rtl="1" eaLnBrk="0" fontAlgn="base" hangingPunct="0">
              <a:lnSpc>
                <a:spcPct val="107000"/>
              </a:lnSpc>
              <a:spcBef>
                <a:spcPct val="0"/>
              </a:spcBef>
              <a:spcAft>
                <a:spcPts val="800"/>
              </a:spcAft>
              <a:buFont typeface="Wingdings" panose="05000000000000000000" pitchFamily="2" charset="2"/>
              <a:buChar char="v"/>
              <a:defRPr/>
            </a:pPr>
            <a:r>
              <a:rPr lang="fa-IR" sz="2400" b="1" dirty="0">
                <a:solidFill>
                  <a:srgbClr val="FFC000"/>
                </a:solidFill>
                <a:latin typeface="Calibri" panose="020F0502020204030204" pitchFamily="34" charset="0"/>
                <a:ea typeface="Calibri" panose="020F0502020204030204" pitchFamily="34" charset="0"/>
                <a:cs typeface="Arial" panose="020B0604020202020204" pitchFamily="34" charset="0"/>
              </a:rPr>
              <a:t>دیاگرام عملیاتی</a:t>
            </a:r>
            <a:endParaRPr lang="en-US" sz="24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مشخصات دیاگرام عملیات تک خطی</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گزارش قطعها و خروجی ها</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ثبت عملیات سیستم و گزارش روزانه ثبت مقادیر انرژی ( اکتیو و راکتیو )</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انجام عملیات بر روی سکسیونر ها در ایستگاه</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algn="r" defTabSz="457200" rtl="1" eaLnBrk="0" fontAlgn="base" hangingPunct="0">
              <a:lnSpc>
                <a:spcPct val="107000"/>
              </a:lnSpc>
              <a:spcBef>
                <a:spcPct val="0"/>
              </a:spcBef>
              <a:spcAft>
                <a:spcPts val="800"/>
              </a:spcAft>
              <a:defRPr/>
            </a:pPr>
            <a:r>
              <a:rPr lang="fa-IR" dirty="0">
                <a:solidFill>
                  <a:prstClr val="white"/>
                </a:solidFill>
                <a:latin typeface="Calibri" panose="020F0502020204030204" pitchFamily="34" charset="0"/>
                <a:ea typeface="Calibri" panose="020F0502020204030204" pitchFamily="34" charset="0"/>
                <a:cs typeface="Arial" panose="020B0604020202020204" pitchFamily="34" charset="0"/>
              </a:rPr>
              <a:t>سنکرون کردن</a:t>
            </a:r>
            <a:endParaRPr lang="en-US"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marL="571500" indent="-342900" algn="r" defTabSz="457200" rtl="1" eaLnBrk="0" fontAlgn="base" hangingPunct="0">
              <a:lnSpc>
                <a:spcPct val="107000"/>
              </a:lnSpc>
              <a:spcBef>
                <a:spcPct val="0"/>
              </a:spcBef>
              <a:spcAft>
                <a:spcPts val="800"/>
              </a:spcAft>
              <a:buFont typeface="Wingdings" panose="05000000000000000000" pitchFamily="2" charset="2"/>
              <a:buChar char="v"/>
              <a:defRPr/>
            </a:pPr>
            <a:r>
              <a:rPr lang="fa-IR" sz="2400" b="1" dirty="0">
                <a:solidFill>
                  <a:srgbClr val="FFC000"/>
                </a:solidFill>
                <a:latin typeface="Calibri" panose="020F0502020204030204" pitchFamily="34" charset="0"/>
                <a:ea typeface="Calibri" panose="020F0502020204030204" pitchFamily="34" charset="0"/>
                <a:cs typeface="Arial" panose="020B0604020202020204" pitchFamily="34" charset="0"/>
              </a:rPr>
              <a:t>استاندارد دستگاه ها و عملیات</a:t>
            </a:r>
            <a:endParaRPr lang="en-US" b="1" dirty="0">
              <a:solidFill>
                <a:srgbClr val="FFC000"/>
              </a:solidFill>
              <a:latin typeface="Calibri" panose="020F0502020204030204" pitchFamily="34" charset="0"/>
              <a:ea typeface="Calibri" panose="020F0502020204030204" pitchFamily="34" charset="0"/>
              <a:cs typeface="Arial" panose="020B0604020202020204" pitchFamily="34" charset="0"/>
            </a:endParaRPr>
          </a:p>
        </p:txBody>
      </p:sp>
      <p:sp>
        <p:nvSpPr>
          <p:cNvPr id="23555" name="TextBox 4">
            <a:extLst>
              <a:ext uri="{FF2B5EF4-FFF2-40B4-BE49-F238E27FC236}">
                <a16:creationId xmlns:a16="http://schemas.microsoft.com/office/drawing/2014/main" id="{CBAF0D8A-5C36-4EF6-94C4-E6E5D545D546}"/>
              </a:ext>
            </a:extLst>
          </p:cNvPr>
          <p:cNvSpPr txBox="1">
            <a:spLocks noChangeArrowheads="1"/>
          </p:cNvSpPr>
          <p:nvPr/>
        </p:nvSpPr>
        <p:spPr bwMode="auto">
          <a:xfrm>
            <a:off x="5880100" y="260350"/>
            <a:ext cx="4243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a:solidFill>
                  <a:prstClr val="white"/>
                </a:solidFill>
                <a:cs typeface="Arial" panose="020B0604020202020204" pitchFamily="34" charset="0"/>
              </a:rPr>
              <a:t>مباحث درس مقررات نگهداری و بهره برداری شبکه  </a:t>
            </a:r>
          </a:p>
        </p:txBody>
      </p:sp>
    </p:spTree>
    <p:extLst>
      <p:ext uri="{BB962C8B-B14F-4D97-AF65-F5344CB8AC3E}">
        <p14:creationId xmlns:p14="http://schemas.microsoft.com/office/powerpoint/2010/main" val="2241849723"/>
      </p:ext>
    </p:extLst>
  </p:cSld>
  <p:clrMapOvr>
    <a:masterClrMapping/>
  </p:clrMapOvr>
  <p:transition advTm="20000">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CD36F934-A2BB-4A13-A279-F6F0CA177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488950"/>
            <a:ext cx="5192712"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850EDDF-27EE-44AA-9C0D-398EC7E9029B}"/>
              </a:ext>
            </a:extLst>
          </p:cNvPr>
          <p:cNvSpPr>
            <a:spLocks noChangeArrowheads="1"/>
          </p:cNvSpPr>
          <p:nvPr/>
        </p:nvSpPr>
        <p:spPr bwMode="auto">
          <a:xfrm>
            <a:off x="6096000" y="792163"/>
            <a:ext cx="4298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گسترده شدن مصرف برق و وابستگي شديد صنعت </a:t>
            </a:r>
            <a:endParaRPr lang="fa-IR" altLang="fa-IR">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36A5691E-6934-479C-BE02-D6EB5DD5E338}"/>
              </a:ext>
            </a:extLst>
          </p:cNvPr>
          <p:cNvSpPr>
            <a:spLocks noChangeArrowheads="1"/>
          </p:cNvSpPr>
          <p:nvPr/>
        </p:nvSpPr>
        <p:spPr bwMode="auto">
          <a:xfrm>
            <a:off x="5834064" y="1196975"/>
            <a:ext cx="4560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يكپارچگي و پيوسته شدن  شبكه هاي انتقال و توزيع برق </a:t>
            </a:r>
            <a:endParaRPr lang="fa-IR" altLang="fa-IR">
              <a:solidFill>
                <a:prstClr val="black"/>
              </a:solidFill>
              <a:cs typeface="Arial" panose="020B0604020202020204" pitchFamily="34" charset="0"/>
            </a:endParaRPr>
          </a:p>
        </p:txBody>
      </p:sp>
      <p:sp>
        <p:nvSpPr>
          <p:cNvPr id="4" name="Rectangle 3">
            <a:extLst>
              <a:ext uri="{FF2B5EF4-FFF2-40B4-BE49-F238E27FC236}">
                <a16:creationId xmlns:a16="http://schemas.microsoft.com/office/drawing/2014/main" id="{F29D7EA7-BC09-4D44-ABF1-808C0ED452E7}"/>
              </a:ext>
            </a:extLst>
          </p:cNvPr>
          <p:cNvSpPr>
            <a:spLocks noChangeArrowheads="1"/>
          </p:cNvSpPr>
          <p:nvPr/>
        </p:nvSpPr>
        <p:spPr bwMode="auto">
          <a:xfrm>
            <a:off x="3413125" y="960439"/>
            <a:ext cx="162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مراكزي مديريت </a:t>
            </a:r>
            <a:endParaRPr lang="fa-IR" altLang="fa-IR">
              <a:solidFill>
                <a:prstClr val="black"/>
              </a:solidFill>
              <a:cs typeface="Arial" panose="020B0604020202020204" pitchFamily="34" charset="0"/>
            </a:endParaRPr>
          </a:p>
        </p:txBody>
      </p:sp>
      <p:sp>
        <p:nvSpPr>
          <p:cNvPr id="5" name="Rectangle 4">
            <a:extLst>
              <a:ext uri="{FF2B5EF4-FFF2-40B4-BE49-F238E27FC236}">
                <a16:creationId xmlns:a16="http://schemas.microsoft.com/office/drawing/2014/main" id="{1A448E89-A2ED-4122-BEF0-B2716F665206}"/>
              </a:ext>
            </a:extLst>
          </p:cNvPr>
          <p:cNvSpPr>
            <a:spLocks noChangeArrowheads="1"/>
          </p:cNvSpPr>
          <p:nvPr/>
        </p:nvSpPr>
        <p:spPr bwMode="auto">
          <a:xfrm>
            <a:off x="8683625" y="2024064"/>
            <a:ext cx="1606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مديريت اطلاعات </a:t>
            </a:r>
            <a:endParaRPr lang="fa-IR" altLang="fa-IR">
              <a:solidFill>
                <a:prstClr val="black"/>
              </a:solidFill>
              <a:cs typeface="Arial" panose="020B0604020202020204" pitchFamily="34" charset="0"/>
            </a:endParaRPr>
          </a:p>
        </p:txBody>
      </p:sp>
      <p:sp>
        <p:nvSpPr>
          <p:cNvPr id="6" name="Rectangle 5">
            <a:extLst>
              <a:ext uri="{FF2B5EF4-FFF2-40B4-BE49-F238E27FC236}">
                <a16:creationId xmlns:a16="http://schemas.microsoft.com/office/drawing/2014/main" id="{EBA9E118-E342-40B2-83F7-BE946A932210}"/>
              </a:ext>
            </a:extLst>
          </p:cNvPr>
          <p:cNvSpPr>
            <a:spLocks noChangeArrowheads="1"/>
          </p:cNvSpPr>
          <p:nvPr/>
        </p:nvSpPr>
        <p:spPr bwMode="auto">
          <a:xfrm>
            <a:off x="1497012" y="796925"/>
            <a:ext cx="1709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3200">
                <a:solidFill>
                  <a:prstClr val="black"/>
                </a:solidFill>
                <a:cs typeface="B Traffic" panose="00000400000000000000" pitchFamily="2" charset="-78"/>
              </a:rPr>
              <a:t>ديسپاچينگ</a:t>
            </a:r>
            <a:endParaRPr lang="fa-IR" altLang="fa-IR" sz="3200">
              <a:solidFill>
                <a:prstClr val="black"/>
              </a:solidFill>
              <a:cs typeface="Arial" panose="020B0604020202020204" pitchFamily="34" charset="0"/>
            </a:endParaRPr>
          </a:p>
        </p:txBody>
      </p:sp>
      <p:sp>
        <p:nvSpPr>
          <p:cNvPr id="7" name="Rectangle 6">
            <a:extLst>
              <a:ext uri="{FF2B5EF4-FFF2-40B4-BE49-F238E27FC236}">
                <a16:creationId xmlns:a16="http://schemas.microsoft.com/office/drawing/2014/main" id="{CF63537A-0B87-4752-B9CA-1AD271CE4BB8}"/>
              </a:ext>
            </a:extLst>
          </p:cNvPr>
          <p:cNvSpPr>
            <a:spLocks noChangeArrowheads="1"/>
          </p:cNvSpPr>
          <p:nvPr/>
        </p:nvSpPr>
        <p:spPr bwMode="auto">
          <a:xfrm>
            <a:off x="6376988" y="1770064"/>
            <a:ext cx="1782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جمع آوري اطلاعات </a:t>
            </a:r>
            <a:endParaRPr lang="fa-IR" altLang="fa-IR">
              <a:solidFill>
                <a:prstClr val="black"/>
              </a:solidFill>
              <a:cs typeface="Arial" panose="020B0604020202020204" pitchFamily="34" charset="0"/>
            </a:endParaRPr>
          </a:p>
        </p:txBody>
      </p:sp>
      <p:sp>
        <p:nvSpPr>
          <p:cNvPr id="8" name="Rectangle 7">
            <a:extLst>
              <a:ext uri="{FF2B5EF4-FFF2-40B4-BE49-F238E27FC236}">
                <a16:creationId xmlns:a16="http://schemas.microsoft.com/office/drawing/2014/main" id="{5CBAEB98-4320-4A26-8ED2-BCE90C6A36C3}"/>
              </a:ext>
            </a:extLst>
          </p:cNvPr>
          <p:cNvSpPr>
            <a:spLocks noChangeArrowheads="1"/>
          </p:cNvSpPr>
          <p:nvPr/>
        </p:nvSpPr>
        <p:spPr bwMode="auto">
          <a:xfrm>
            <a:off x="6443664" y="2295525"/>
            <a:ext cx="1741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كنترل نظارت گونه </a:t>
            </a:r>
            <a:endParaRPr lang="fa-IR" altLang="fa-IR">
              <a:solidFill>
                <a:prstClr val="black"/>
              </a:solidFill>
              <a:cs typeface="Arial" panose="020B0604020202020204" pitchFamily="34" charset="0"/>
            </a:endParaRPr>
          </a:p>
        </p:txBody>
      </p:sp>
      <p:sp>
        <p:nvSpPr>
          <p:cNvPr id="9" name="Rectangle 8">
            <a:extLst>
              <a:ext uri="{FF2B5EF4-FFF2-40B4-BE49-F238E27FC236}">
                <a16:creationId xmlns:a16="http://schemas.microsoft.com/office/drawing/2014/main" id="{098ABB6C-6DEE-4936-BD33-87A7C3430273}"/>
              </a:ext>
            </a:extLst>
          </p:cNvPr>
          <p:cNvSpPr>
            <a:spLocks noChangeArrowheads="1"/>
          </p:cNvSpPr>
          <p:nvPr/>
        </p:nvSpPr>
        <p:spPr bwMode="auto">
          <a:xfrm>
            <a:off x="5834063" y="2938463"/>
            <a:ext cx="5091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در گذشته با استفاده از خطوط مخابراتي و ارتباط كلامي </a:t>
            </a:r>
            <a:endParaRPr lang="fa-IR" altLang="fa-IR">
              <a:solidFill>
                <a:prstClr val="black"/>
              </a:solidFill>
              <a:cs typeface="Arial" panose="020B0604020202020204" pitchFamily="34" charset="0"/>
            </a:endParaRPr>
          </a:p>
        </p:txBody>
      </p:sp>
      <p:sp>
        <p:nvSpPr>
          <p:cNvPr id="10" name="Rectangle 9">
            <a:extLst>
              <a:ext uri="{FF2B5EF4-FFF2-40B4-BE49-F238E27FC236}">
                <a16:creationId xmlns:a16="http://schemas.microsoft.com/office/drawing/2014/main" id="{92C72C3A-7D94-4FC1-8117-14FC453B23D5}"/>
              </a:ext>
            </a:extLst>
          </p:cNvPr>
          <p:cNvSpPr>
            <a:spLocks noChangeArrowheads="1"/>
          </p:cNvSpPr>
          <p:nvPr/>
        </p:nvSpPr>
        <p:spPr bwMode="auto">
          <a:xfrm>
            <a:off x="7092950" y="3394075"/>
            <a:ext cx="330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اطلاعات محدودي از پستها و نيروگاهها </a:t>
            </a:r>
            <a:endParaRPr lang="fa-IR" altLang="fa-IR">
              <a:solidFill>
                <a:prstClr val="black"/>
              </a:solidFill>
              <a:cs typeface="Arial" panose="020B0604020202020204" pitchFamily="34" charset="0"/>
            </a:endParaRPr>
          </a:p>
        </p:txBody>
      </p:sp>
      <p:sp>
        <p:nvSpPr>
          <p:cNvPr id="11" name="Rectangle 10">
            <a:extLst>
              <a:ext uri="{FF2B5EF4-FFF2-40B4-BE49-F238E27FC236}">
                <a16:creationId xmlns:a16="http://schemas.microsoft.com/office/drawing/2014/main" id="{32BFF4AA-5C84-4076-9489-8A63EC421253}"/>
              </a:ext>
            </a:extLst>
          </p:cNvPr>
          <p:cNvSpPr>
            <a:spLocks noChangeArrowheads="1"/>
          </p:cNvSpPr>
          <p:nvPr/>
        </p:nvSpPr>
        <p:spPr bwMode="auto">
          <a:xfrm>
            <a:off x="6454775" y="3681414"/>
            <a:ext cx="3957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نشاندهنده اي مجزا در معرض ديد بهره بردار </a:t>
            </a:r>
            <a:endParaRPr lang="fa-IR" altLang="fa-IR">
              <a:solidFill>
                <a:prstClr val="black"/>
              </a:solidFill>
              <a:cs typeface="Arial" panose="020B0604020202020204" pitchFamily="34" charset="0"/>
            </a:endParaRPr>
          </a:p>
        </p:txBody>
      </p:sp>
      <p:sp>
        <p:nvSpPr>
          <p:cNvPr id="12" name="Rectangle 11">
            <a:extLst>
              <a:ext uri="{FF2B5EF4-FFF2-40B4-BE49-F238E27FC236}">
                <a16:creationId xmlns:a16="http://schemas.microsoft.com/office/drawing/2014/main" id="{492116B6-D469-4C39-9278-68581D0ED01E}"/>
              </a:ext>
            </a:extLst>
          </p:cNvPr>
          <p:cNvSpPr>
            <a:spLocks noChangeArrowheads="1"/>
          </p:cNvSpPr>
          <p:nvPr/>
        </p:nvSpPr>
        <p:spPr bwMode="auto">
          <a:xfrm>
            <a:off x="3690939" y="5792788"/>
            <a:ext cx="680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prstClr val="black"/>
                </a:solidFill>
                <a:cs typeface="B Traffic" panose="00000400000000000000" pitchFamily="2" charset="-78"/>
              </a:rPr>
              <a:t>جمع آوري اطلاعات و نظارت و اجراي فرمان از راه دور از طريق امكانات كامپيوتري </a:t>
            </a:r>
            <a:endParaRPr lang="fa-IR" altLang="fa-IR">
              <a:solidFill>
                <a:prstClr val="black"/>
              </a:solidFill>
              <a:cs typeface="Arial" panose="020B0604020202020204" pitchFamily="34" charset="0"/>
            </a:endParaRPr>
          </a:p>
        </p:txBody>
      </p:sp>
      <p:sp>
        <p:nvSpPr>
          <p:cNvPr id="13" name="Rectangle 12">
            <a:extLst>
              <a:ext uri="{FF2B5EF4-FFF2-40B4-BE49-F238E27FC236}">
                <a16:creationId xmlns:a16="http://schemas.microsoft.com/office/drawing/2014/main" id="{5774D6E8-FD10-4FD6-B474-AAC39559E114}"/>
              </a:ext>
            </a:extLst>
          </p:cNvPr>
          <p:cNvSpPr>
            <a:spLocks noChangeArrowheads="1"/>
          </p:cNvSpPr>
          <p:nvPr/>
        </p:nvSpPr>
        <p:spPr bwMode="auto">
          <a:xfrm>
            <a:off x="1482725" y="5762625"/>
            <a:ext cx="2274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800">
                <a:solidFill>
                  <a:prstClr val="white"/>
                </a:solidFill>
                <a:cs typeface="B Traffic" panose="00000400000000000000" pitchFamily="2" charset="-78"/>
              </a:rPr>
              <a:t>اسكادا </a:t>
            </a:r>
            <a:r>
              <a:rPr lang="en-US" altLang="fa-IR" sz="2800">
                <a:solidFill>
                  <a:prstClr val="white"/>
                </a:solidFill>
                <a:cs typeface="B Traffic" panose="00000400000000000000" pitchFamily="2" charset="-78"/>
              </a:rPr>
              <a:t>(SCADA )</a:t>
            </a:r>
            <a:endParaRPr lang="fa-IR" altLang="fa-IR" sz="2800">
              <a:solidFill>
                <a:prstClr val="white"/>
              </a:solidFill>
              <a:cs typeface="Arial" panose="020B0604020202020204" pitchFamily="34" charset="0"/>
            </a:endParaRPr>
          </a:p>
        </p:txBody>
      </p:sp>
    </p:spTree>
    <p:extLst>
      <p:ext uri="{BB962C8B-B14F-4D97-AF65-F5344CB8AC3E}">
        <p14:creationId xmlns:p14="http://schemas.microsoft.com/office/powerpoint/2010/main" val="15980227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5A91C8-48D8-4904-BD70-AA98FCBD04E8}"/>
              </a:ext>
            </a:extLst>
          </p:cNvPr>
          <p:cNvSpPr/>
          <p:nvPr/>
        </p:nvSpPr>
        <p:spPr>
          <a:xfrm>
            <a:off x="5989639" y="681038"/>
            <a:ext cx="4516437" cy="368300"/>
          </a:xfrm>
          <a:prstGeom prst="rect">
            <a:avLst/>
          </a:prstGeom>
        </p:spPr>
        <p:txBody>
          <a:bodyPr wrap="none">
            <a:spAutoFit/>
          </a:bodyPr>
          <a:lstStyle/>
          <a:p>
            <a:pPr marL="285750" indent="-285750" algn="r" defTabSz="457200" rtl="1" eaLnBrk="0" fontAlgn="base" hangingPunct="0">
              <a:spcBef>
                <a:spcPct val="0"/>
              </a:spcBef>
              <a:spcAft>
                <a:spcPct val="0"/>
              </a:spcAft>
              <a:buFont typeface="Wingdings" panose="05000000000000000000" pitchFamily="2" charset="2"/>
              <a:buChar char="v"/>
              <a:defRPr/>
            </a:pPr>
            <a:r>
              <a:rPr lang="fa-IR" cap="all" dirty="0">
                <a:solidFill>
                  <a:prstClr val="white"/>
                </a:solidFill>
                <a:latin typeface="Calibri" panose="020F0502020204030204" pitchFamily="34" charset="0"/>
                <a:cs typeface="B Traffic" pitchFamily="2" charset="-78"/>
              </a:rPr>
              <a:t>قابلیت اطمینان بسیار بالا  </a:t>
            </a:r>
            <a:r>
              <a:rPr lang="fa-IR" dirty="0">
                <a:solidFill>
                  <a:prstClr val="white"/>
                </a:solidFill>
                <a:latin typeface="Calibri" panose="020F0502020204030204" pitchFamily="34" charset="0"/>
                <a:cs typeface="Arial" panose="020B0604020202020204" pitchFamily="34" charset="0"/>
              </a:rPr>
              <a:t>با صرف هزینه ای مناسب </a:t>
            </a:r>
          </a:p>
        </p:txBody>
      </p:sp>
      <p:sp>
        <p:nvSpPr>
          <p:cNvPr id="4" name="Rectangle 3">
            <a:extLst>
              <a:ext uri="{FF2B5EF4-FFF2-40B4-BE49-F238E27FC236}">
                <a16:creationId xmlns:a16="http://schemas.microsoft.com/office/drawing/2014/main" id="{612C411F-E49B-4A61-88C6-B5A2D3AB597F}"/>
              </a:ext>
            </a:extLst>
          </p:cNvPr>
          <p:cNvSpPr/>
          <p:nvPr/>
        </p:nvSpPr>
        <p:spPr>
          <a:xfrm>
            <a:off x="5537201" y="1128714"/>
            <a:ext cx="4968875" cy="369887"/>
          </a:xfrm>
          <a:prstGeom prst="rect">
            <a:avLst/>
          </a:prstGeom>
        </p:spPr>
        <p:txBody>
          <a:bodyPr wrap="none">
            <a:spAutoFit/>
          </a:bodyPr>
          <a:lstStyle/>
          <a:p>
            <a:pPr marL="285750" indent="-285750" algn="r" defTabSz="457200" rtl="1" eaLnBrk="0" fontAlgn="base" hangingPunct="0">
              <a:spcBef>
                <a:spcPct val="0"/>
              </a:spcBef>
              <a:spcAft>
                <a:spcPct val="0"/>
              </a:spcAft>
              <a:buFont typeface="Wingdings" panose="05000000000000000000" pitchFamily="2" charset="2"/>
              <a:buChar char="v"/>
              <a:defRPr/>
            </a:pPr>
            <a:r>
              <a:rPr lang="fa-IR" cap="all" dirty="0">
                <a:solidFill>
                  <a:prstClr val="white"/>
                </a:solidFill>
                <a:latin typeface="Calibri" panose="020F0502020204030204" pitchFamily="34" charset="0"/>
                <a:cs typeface="B Traffic" pitchFamily="2" charset="-78"/>
              </a:rPr>
              <a:t>انتقال اطلاعات با‌سرعت  بالا بین مراکز و تجهیزات شـبکه </a:t>
            </a:r>
            <a:endParaRPr lang="fa-IR" dirty="0">
              <a:solidFill>
                <a:prstClr val="white"/>
              </a:solidFill>
              <a:latin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06F51F8-040E-486C-AE24-29010C47B2D1}"/>
              </a:ext>
            </a:extLst>
          </p:cNvPr>
          <p:cNvSpPr/>
          <p:nvPr/>
        </p:nvSpPr>
        <p:spPr>
          <a:xfrm>
            <a:off x="4089401" y="1654175"/>
            <a:ext cx="6416675" cy="368300"/>
          </a:xfrm>
          <a:prstGeom prst="rect">
            <a:avLst/>
          </a:prstGeom>
        </p:spPr>
        <p:txBody>
          <a:bodyPr>
            <a:spAutoFit/>
          </a:bodyPr>
          <a:lstStyle/>
          <a:p>
            <a:pPr marL="285750" indent="-285750" algn="r" defTabSz="457200" rtl="1" eaLnBrk="0" fontAlgn="base" hangingPunct="0">
              <a:spcBef>
                <a:spcPct val="0"/>
              </a:spcBef>
              <a:spcAft>
                <a:spcPct val="0"/>
              </a:spcAft>
              <a:buFont typeface="Wingdings" panose="05000000000000000000" pitchFamily="2" charset="2"/>
              <a:buChar char="v"/>
              <a:defRPr/>
            </a:pPr>
            <a:r>
              <a:rPr lang="fa-IR" cap="all" dirty="0">
                <a:solidFill>
                  <a:prstClr val="white"/>
                </a:solidFill>
                <a:latin typeface="Calibri" panose="020F0502020204030204" pitchFamily="34" charset="0"/>
                <a:cs typeface="B Traffic" pitchFamily="2" charset="-78"/>
              </a:rPr>
              <a:t>دارای جدیدترین و پیچیـده‌ترین تکنولوژی‌های سخت افزاری و نرم افزاری </a:t>
            </a:r>
            <a:endParaRPr lang="fa-IR" dirty="0">
              <a:solidFill>
                <a:prstClr val="white"/>
              </a:solidFill>
              <a:latin typeface="Calibri" panose="020F0502020204030204" pitchFamily="34" charset="0"/>
              <a:cs typeface="Arial" panose="020B0604020202020204" pitchFamily="34" charset="0"/>
            </a:endParaRPr>
          </a:p>
        </p:txBody>
      </p:sp>
      <p:sp>
        <p:nvSpPr>
          <p:cNvPr id="25605" name="Rectangle 5">
            <a:extLst>
              <a:ext uri="{FF2B5EF4-FFF2-40B4-BE49-F238E27FC236}">
                <a16:creationId xmlns:a16="http://schemas.microsoft.com/office/drawing/2014/main" id="{DEC1609D-3B50-4D27-8C7B-D6BD6E2FE814}"/>
              </a:ext>
            </a:extLst>
          </p:cNvPr>
          <p:cNvSpPr>
            <a:spLocks noChangeArrowheads="1"/>
          </p:cNvSpPr>
          <p:nvPr/>
        </p:nvSpPr>
        <p:spPr bwMode="auto">
          <a:xfrm>
            <a:off x="6529389" y="74614"/>
            <a:ext cx="3633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3200" b="1">
                <a:solidFill>
                  <a:srgbClr val="CCECFF"/>
                </a:solidFill>
                <a:latin typeface="BYagutBold"/>
                <a:cs typeface="Arial" panose="020B0604020202020204" pitchFamily="34" charset="0"/>
              </a:rPr>
              <a:t>ساختار مراکز ديسپاچينگ</a:t>
            </a:r>
          </a:p>
        </p:txBody>
      </p:sp>
      <p:sp>
        <p:nvSpPr>
          <p:cNvPr id="10" name="Rectangle 9">
            <a:extLst>
              <a:ext uri="{FF2B5EF4-FFF2-40B4-BE49-F238E27FC236}">
                <a16:creationId xmlns:a16="http://schemas.microsoft.com/office/drawing/2014/main" id="{F3F873F1-8E8A-4075-B81E-00EEF17F3253}"/>
              </a:ext>
            </a:extLst>
          </p:cNvPr>
          <p:cNvSpPr/>
          <p:nvPr/>
        </p:nvSpPr>
        <p:spPr>
          <a:xfrm>
            <a:off x="3935414" y="1992314"/>
            <a:ext cx="6346825" cy="369887"/>
          </a:xfrm>
          <a:prstGeom prst="rect">
            <a:avLst/>
          </a:prstGeom>
        </p:spPr>
        <p:txBody>
          <a:bodyPr>
            <a:spAutoFit/>
          </a:bodyPr>
          <a:lstStyle/>
          <a:p>
            <a:pPr algn="r" defTabSz="457200" rtl="1" eaLnBrk="0" fontAlgn="base" hangingPunct="0">
              <a:spcBef>
                <a:spcPct val="0"/>
              </a:spcBef>
              <a:spcAft>
                <a:spcPct val="0"/>
              </a:spcAft>
              <a:defRPr/>
            </a:pPr>
            <a:r>
              <a:rPr lang="fa-IR" cap="all" dirty="0">
                <a:solidFill>
                  <a:prstClr val="white"/>
                </a:solidFill>
                <a:latin typeface="Calibri" panose="020F0502020204030204" pitchFamily="34" charset="0"/>
                <a:cs typeface="B Traffic" pitchFamily="2" charset="-78"/>
              </a:rPr>
              <a:t>نتیجتاً روشهای ساخت و ایجاد مراکز دیسپاچینگ پیچیده تر می شود. </a:t>
            </a:r>
            <a:endParaRPr lang="fa-IR" dirty="0">
              <a:solidFill>
                <a:prstClr val="white"/>
              </a:solidFill>
              <a:latin typeface="Calibri" panose="020F0502020204030204" pitchFamily="34" charset="0"/>
              <a:cs typeface="Arial" panose="020B0604020202020204" pitchFamily="34" charset="0"/>
            </a:endParaRPr>
          </a:p>
        </p:txBody>
      </p:sp>
      <p:sp>
        <p:nvSpPr>
          <p:cNvPr id="25607" name="Rectangle 11">
            <a:extLst>
              <a:ext uri="{FF2B5EF4-FFF2-40B4-BE49-F238E27FC236}">
                <a16:creationId xmlns:a16="http://schemas.microsoft.com/office/drawing/2014/main" id="{BE82FCF7-F12F-4B59-9DE0-BA0FB122C457}"/>
              </a:ext>
            </a:extLst>
          </p:cNvPr>
          <p:cNvSpPr>
            <a:spLocks noChangeArrowheads="1"/>
          </p:cNvSpPr>
          <p:nvPr/>
        </p:nvSpPr>
        <p:spPr bwMode="auto">
          <a:xfrm>
            <a:off x="3184526" y="2360614"/>
            <a:ext cx="8778875" cy="369887"/>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1657350" lvl="3" indent="-285750" algn="ctr" defTabSz="457200" rtl="1" eaLnBrk="0" fontAlgn="base" hangingPunct="0">
              <a:spcBef>
                <a:spcPct val="0"/>
              </a:spcBef>
              <a:spcAft>
                <a:spcPct val="0"/>
              </a:spcAft>
              <a:buFont typeface="Wingdings" panose="05000000000000000000" pitchFamily="2" charset="2"/>
              <a:buChar char="v"/>
              <a:defRPr/>
            </a:pPr>
            <a:r>
              <a:rPr lang="fa-IR" altLang="fa-IR" cap="all" dirty="0">
                <a:solidFill>
                  <a:prstClr val="white"/>
                </a:solidFill>
                <a:cs typeface="B Traffic" pitchFamily="2" charset="-78"/>
              </a:rPr>
              <a:t>تقسیم وظایف در شبکه‌های قدرت بخاطرگسترش و  پیچیـدگی روز افزون این شبکه‌ها</a:t>
            </a:r>
          </a:p>
        </p:txBody>
      </p:sp>
      <p:pic>
        <p:nvPicPr>
          <p:cNvPr id="25608" name="Picture 12">
            <a:extLst>
              <a:ext uri="{FF2B5EF4-FFF2-40B4-BE49-F238E27FC236}">
                <a16:creationId xmlns:a16="http://schemas.microsoft.com/office/drawing/2014/main" id="{F36BC3D6-91F9-4F18-BFD2-3123EC095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6213" y="3644900"/>
            <a:ext cx="143986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9BDC1E7-3401-4687-8E1D-98D6294FF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3644900"/>
            <a:ext cx="66611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A911987-956F-4C51-A023-904E27B0C03C}"/>
              </a:ext>
            </a:extLst>
          </p:cNvPr>
          <p:cNvSpPr txBox="1">
            <a:spLocks noChangeArrowheads="1"/>
          </p:cNvSpPr>
          <p:nvPr/>
        </p:nvSpPr>
        <p:spPr bwMode="auto">
          <a:xfrm>
            <a:off x="3503613" y="3181350"/>
            <a:ext cx="392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a:solidFill>
                  <a:srgbClr val="FFFF00"/>
                </a:solidFill>
                <a:cs typeface="Arial" panose="020B0604020202020204" pitchFamily="34" charset="0"/>
              </a:rPr>
              <a:t>ساختار اقتصادیی و اجتماعی شبکه قدرت کلاسیک</a:t>
            </a:r>
          </a:p>
        </p:txBody>
      </p:sp>
    </p:spTree>
    <p:extLst>
      <p:ext uri="{BB962C8B-B14F-4D97-AF65-F5344CB8AC3E}">
        <p14:creationId xmlns:p14="http://schemas.microsoft.com/office/powerpoint/2010/main" val="6543986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5608"/>
                                        </p:tgtEl>
                                        <p:attrNameLst>
                                          <p:attrName>style.visibility</p:attrName>
                                        </p:attrNameLst>
                                      </p:cBhvr>
                                      <p:to>
                                        <p:strVal val="visible"/>
                                      </p:to>
                                    </p:set>
                                    <p:anim calcmode="lin" valueType="num">
                                      <p:cBhvr additive="base">
                                        <p:cTn id="16" dur="500" fill="hold"/>
                                        <p:tgtEl>
                                          <p:spTgt spid="25608"/>
                                        </p:tgtEl>
                                        <p:attrNameLst>
                                          <p:attrName>ppt_x</p:attrName>
                                        </p:attrNameLst>
                                      </p:cBhvr>
                                      <p:tavLst>
                                        <p:tav tm="0">
                                          <p:val>
                                            <p:strVal val="#ppt_x"/>
                                          </p:val>
                                        </p:tav>
                                        <p:tav tm="100000">
                                          <p:val>
                                            <p:strVal val="#ppt_x"/>
                                          </p:val>
                                        </p:tav>
                                      </p:tavLst>
                                    </p:anim>
                                    <p:anim calcmode="lin" valueType="num">
                                      <p:cBhvr additive="base">
                                        <p:cTn id="17"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barn(inVertical)">
                                      <p:cBhvr>
                                        <p:cTn id="22" dur="500"/>
                                        <p:tgtEl>
                                          <p:spTgt spid="256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607"/>
                                        </p:tgtEl>
                                        <p:attrNameLst>
                                          <p:attrName>style.visibility</p:attrName>
                                        </p:attrNameLst>
                                      </p:cBhvr>
                                      <p:to>
                                        <p:strVal val="visible"/>
                                      </p:to>
                                    </p:set>
                                    <p:animEffect transition="in" filter="wipe(down)">
                                      <p:cBhvr>
                                        <p:cTn id="45"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25605" grpId="0"/>
      <p:bldP spid="10" grpId="0"/>
      <p:bldP spid="2560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DE8073-6D61-482B-84AC-BED9ED985101}"/>
              </a:ext>
            </a:extLst>
          </p:cNvPr>
          <p:cNvSpPr>
            <a:spLocks noChangeArrowheads="1"/>
          </p:cNvSpPr>
          <p:nvPr/>
        </p:nvSpPr>
        <p:spPr bwMode="auto">
          <a:xfrm>
            <a:off x="2554289" y="393701"/>
            <a:ext cx="708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400">
                <a:solidFill>
                  <a:srgbClr val="FFFF00"/>
                </a:solidFill>
                <a:cs typeface="Arial" panose="020B0604020202020204" pitchFamily="34" charset="0"/>
              </a:rPr>
              <a:t>سیستم مطمئن به سیستمی گفته می شود که محفوظ از خطرهایی نظیر </a:t>
            </a:r>
          </a:p>
        </p:txBody>
      </p:sp>
      <p:sp>
        <p:nvSpPr>
          <p:cNvPr id="8" name="Rectangle 7">
            <a:extLst>
              <a:ext uri="{FF2B5EF4-FFF2-40B4-BE49-F238E27FC236}">
                <a16:creationId xmlns:a16="http://schemas.microsoft.com/office/drawing/2014/main" id="{DEEB820F-4434-4B7D-8982-2451D717D1A2}"/>
              </a:ext>
            </a:extLst>
          </p:cNvPr>
          <p:cNvSpPr>
            <a:spLocks noChangeArrowheads="1"/>
          </p:cNvSpPr>
          <p:nvPr/>
        </p:nvSpPr>
        <p:spPr bwMode="auto">
          <a:xfrm>
            <a:off x="1668463" y="1905000"/>
            <a:ext cx="2557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800">
                <a:solidFill>
                  <a:prstClr val="black"/>
                </a:solidFill>
                <a:cs typeface="Arial" panose="020B0604020202020204" pitchFamily="34" charset="0"/>
              </a:rPr>
              <a:t>وقفه های زنجیره ای</a:t>
            </a:r>
          </a:p>
        </p:txBody>
      </p:sp>
      <p:sp>
        <p:nvSpPr>
          <p:cNvPr id="9" name="Rectangle 8">
            <a:extLst>
              <a:ext uri="{FF2B5EF4-FFF2-40B4-BE49-F238E27FC236}">
                <a16:creationId xmlns:a16="http://schemas.microsoft.com/office/drawing/2014/main" id="{0F267627-B01B-4B1E-838C-9013DB28CA52}"/>
              </a:ext>
            </a:extLst>
          </p:cNvPr>
          <p:cNvSpPr>
            <a:spLocks noChangeArrowheads="1"/>
          </p:cNvSpPr>
          <p:nvPr/>
        </p:nvSpPr>
        <p:spPr bwMode="auto">
          <a:xfrm>
            <a:off x="7773989" y="3500438"/>
            <a:ext cx="268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400" b="1">
                <a:solidFill>
                  <a:prstClr val="black"/>
                </a:solidFill>
                <a:cs typeface="Arial" panose="020B0604020202020204" pitchFamily="34" charset="0"/>
              </a:rPr>
              <a:t>جدا شدن بخشی از شبکه</a:t>
            </a:r>
          </a:p>
        </p:txBody>
      </p:sp>
      <p:sp>
        <p:nvSpPr>
          <p:cNvPr id="10" name="Rectangle 9">
            <a:extLst>
              <a:ext uri="{FF2B5EF4-FFF2-40B4-BE49-F238E27FC236}">
                <a16:creationId xmlns:a16="http://schemas.microsoft.com/office/drawing/2014/main" id="{7678F1BD-B92F-4C7F-874F-0169487542E8}"/>
              </a:ext>
            </a:extLst>
          </p:cNvPr>
          <p:cNvSpPr>
            <a:spLocks noChangeArrowheads="1"/>
          </p:cNvSpPr>
          <p:nvPr/>
        </p:nvSpPr>
        <p:spPr bwMode="auto">
          <a:xfrm>
            <a:off x="1595439" y="3429000"/>
            <a:ext cx="2555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rtl="1" eaLnBrk="0" fontAlgn="base" hangingPunct="0">
              <a:spcBef>
                <a:spcPct val="0"/>
              </a:spcBef>
              <a:spcAft>
                <a:spcPct val="0"/>
              </a:spcAft>
            </a:pPr>
            <a:r>
              <a:rPr lang="fa-IR" altLang="fa-IR" sz="2800">
                <a:solidFill>
                  <a:prstClr val="black"/>
                </a:solidFill>
                <a:cs typeface="Arial" panose="020B0604020202020204" pitchFamily="34" charset="0"/>
              </a:rPr>
              <a:t>خارج شدن ژنراتور از حالت سنکرون</a:t>
            </a:r>
          </a:p>
        </p:txBody>
      </p:sp>
      <p:sp>
        <p:nvSpPr>
          <p:cNvPr id="11" name="Rectangle 10">
            <a:extLst>
              <a:ext uri="{FF2B5EF4-FFF2-40B4-BE49-F238E27FC236}">
                <a16:creationId xmlns:a16="http://schemas.microsoft.com/office/drawing/2014/main" id="{362A1D89-7438-4E88-9863-058222B428FE}"/>
              </a:ext>
            </a:extLst>
          </p:cNvPr>
          <p:cNvSpPr>
            <a:spLocks noChangeArrowheads="1"/>
          </p:cNvSpPr>
          <p:nvPr/>
        </p:nvSpPr>
        <p:spPr bwMode="auto">
          <a:xfrm>
            <a:off x="8207376" y="1905000"/>
            <a:ext cx="109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800">
                <a:solidFill>
                  <a:prstClr val="black"/>
                </a:solidFill>
                <a:cs typeface="Arial" panose="020B0604020202020204" pitchFamily="34" charset="0"/>
              </a:rPr>
              <a:t>قطع بار</a:t>
            </a:r>
          </a:p>
        </p:txBody>
      </p:sp>
      <p:sp>
        <p:nvSpPr>
          <p:cNvPr id="13" name="Rectangle 12">
            <a:extLst>
              <a:ext uri="{FF2B5EF4-FFF2-40B4-BE49-F238E27FC236}">
                <a16:creationId xmlns:a16="http://schemas.microsoft.com/office/drawing/2014/main" id="{CCDE72D7-E4A9-40F6-B793-CC7D6696151A}"/>
              </a:ext>
            </a:extLst>
          </p:cNvPr>
          <p:cNvSpPr>
            <a:spLocks noChangeArrowheads="1"/>
          </p:cNvSpPr>
          <p:nvPr/>
        </p:nvSpPr>
        <p:spPr bwMode="auto">
          <a:xfrm>
            <a:off x="2787651" y="5883275"/>
            <a:ext cx="5965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rtl="1" eaLnBrk="0" fontAlgn="base" hangingPunct="0">
              <a:spcBef>
                <a:spcPct val="0"/>
              </a:spcBef>
              <a:spcAft>
                <a:spcPct val="0"/>
              </a:spcAft>
            </a:pPr>
            <a:r>
              <a:rPr lang="fa-IR" altLang="fa-IR" sz="2800" b="1">
                <a:solidFill>
                  <a:prstClr val="black"/>
                </a:solidFill>
                <a:cs typeface="Arial" panose="020B0604020202020204" pitchFamily="34" charset="0"/>
              </a:rPr>
              <a:t>عدم رعایت </a:t>
            </a:r>
            <a:r>
              <a:rPr lang="fa-IR" altLang="fa-IR" sz="2800">
                <a:solidFill>
                  <a:prstClr val="black"/>
                </a:solidFill>
                <a:cs typeface="Arial" panose="020B0604020202020204" pitchFamily="34" charset="0"/>
              </a:rPr>
              <a:t>محدودیت های توان انتقالی خطوط، ولتاژ شین ها و فرکانس سیستم </a:t>
            </a:r>
          </a:p>
        </p:txBody>
      </p:sp>
      <p:pic>
        <p:nvPicPr>
          <p:cNvPr id="17" name="Picture 16">
            <a:extLst>
              <a:ext uri="{FF2B5EF4-FFF2-40B4-BE49-F238E27FC236}">
                <a16:creationId xmlns:a16="http://schemas.microsoft.com/office/drawing/2014/main" id="{0BC6F553-94F3-411C-B0F4-8CAE408B5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252539"/>
            <a:ext cx="32512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494334"/>
      </p:ext>
    </p:extLst>
  </p:cSld>
  <p:clrMapOvr>
    <a:masterClrMapping/>
  </p:clrMapOvr>
  <p:transition advTm="20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556B139D-E375-40F4-B88D-818E5B89F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1439863"/>
            <a:ext cx="324008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a:extLst>
              <a:ext uri="{FF2B5EF4-FFF2-40B4-BE49-F238E27FC236}">
                <a16:creationId xmlns:a16="http://schemas.microsoft.com/office/drawing/2014/main" id="{7A533DE0-5081-4C36-8BEB-8187A042C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4033838"/>
            <a:ext cx="39385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a:extLst>
              <a:ext uri="{FF2B5EF4-FFF2-40B4-BE49-F238E27FC236}">
                <a16:creationId xmlns:a16="http://schemas.microsoft.com/office/drawing/2014/main" id="{EEF8EC9F-4CC2-4B78-B23C-6C2C0DD810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330326"/>
            <a:ext cx="3576638"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9FFA240-8012-4F05-845F-95D94D48691A}"/>
              </a:ext>
            </a:extLst>
          </p:cNvPr>
          <p:cNvSpPr>
            <a:spLocks noChangeArrowheads="1"/>
          </p:cNvSpPr>
          <p:nvPr/>
        </p:nvSpPr>
        <p:spPr bwMode="auto">
          <a:xfrm>
            <a:off x="4872038" y="98425"/>
            <a:ext cx="6051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800">
                <a:solidFill>
                  <a:srgbClr val="FFC000"/>
                </a:solidFill>
                <a:cs typeface="Arial" panose="020B0604020202020204" pitchFamily="34" charset="0"/>
              </a:rPr>
              <a:t>استراتژی های مختلف کنترل شبکه های قدرت </a:t>
            </a:r>
          </a:p>
          <a:p>
            <a:pPr defTabSz="457200" eaLnBrk="0" fontAlgn="base" hangingPunct="0">
              <a:spcBef>
                <a:spcPct val="0"/>
              </a:spcBef>
              <a:spcAft>
                <a:spcPct val="0"/>
              </a:spcAft>
            </a:pPr>
            <a:r>
              <a:rPr lang="fa-IR" altLang="fa-IR">
                <a:solidFill>
                  <a:prstClr val="white"/>
                </a:solidFill>
                <a:cs typeface="Arial" panose="020B0604020202020204" pitchFamily="34" charset="0"/>
              </a:rPr>
              <a:t> </a:t>
            </a:r>
          </a:p>
        </p:txBody>
      </p:sp>
      <p:sp>
        <p:nvSpPr>
          <p:cNvPr id="31750" name="Rectangle 10">
            <a:extLst>
              <a:ext uri="{FF2B5EF4-FFF2-40B4-BE49-F238E27FC236}">
                <a16:creationId xmlns:a16="http://schemas.microsoft.com/office/drawing/2014/main" id="{894E57AD-603F-4E6D-BB18-417185CF2A2D}"/>
              </a:ext>
            </a:extLst>
          </p:cNvPr>
          <p:cNvSpPr>
            <a:spLocks noChangeArrowheads="1"/>
          </p:cNvSpPr>
          <p:nvPr/>
        </p:nvSpPr>
        <p:spPr bwMode="auto">
          <a:xfrm>
            <a:off x="8061326" y="1006475"/>
            <a:ext cx="1350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000" b="1">
                <a:solidFill>
                  <a:prstClr val="white"/>
                </a:solidFill>
                <a:cs typeface="Arial" panose="020B0604020202020204" pitchFamily="34" charset="0"/>
              </a:rPr>
              <a:t>کنترل متمرکز</a:t>
            </a:r>
          </a:p>
        </p:txBody>
      </p:sp>
      <p:sp>
        <p:nvSpPr>
          <p:cNvPr id="31751" name="Rectangle 11">
            <a:extLst>
              <a:ext uri="{FF2B5EF4-FFF2-40B4-BE49-F238E27FC236}">
                <a16:creationId xmlns:a16="http://schemas.microsoft.com/office/drawing/2014/main" id="{9AF0FC41-5579-45F2-9489-63E75D264288}"/>
              </a:ext>
            </a:extLst>
          </p:cNvPr>
          <p:cNvSpPr>
            <a:spLocks noChangeArrowheads="1"/>
          </p:cNvSpPr>
          <p:nvPr/>
        </p:nvSpPr>
        <p:spPr bwMode="auto">
          <a:xfrm>
            <a:off x="2640013" y="885825"/>
            <a:ext cx="1744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000" b="1">
                <a:solidFill>
                  <a:prstClr val="white"/>
                </a:solidFill>
                <a:cs typeface="Arial" panose="020B0604020202020204" pitchFamily="34" charset="0"/>
              </a:rPr>
              <a:t>کنترل غیرمتمرکز </a:t>
            </a:r>
          </a:p>
        </p:txBody>
      </p:sp>
      <p:sp>
        <p:nvSpPr>
          <p:cNvPr id="31752" name="Rectangle 12">
            <a:extLst>
              <a:ext uri="{FF2B5EF4-FFF2-40B4-BE49-F238E27FC236}">
                <a16:creationId xmlns:a16="http://schemas.microsoft.com/office/drawing/2014/main" id="{BDCD5510-E78A-438D-87F8-5A0CEEE78FCB}"/>
              </a:ext>
            </a:extLst>
          </p:cNvPr>
          <p:cNvSpPr>
            <a:spLocks noChangeArrowheads="1"/>
          </p:cNvSpPr>
          <p:nvPr/>
        </p:nvSpPr>
        <p:spPr bwMode="auto">
          <a:xfrm>
            <a:off x="8399464" y="4113213"/>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000" b="1">
                <a:solidFill>
                  <a:prstClr val="white"/>
                </a:solidFill>
                <a:cs typeface="Arial" panose="020B0604020202020204" pitchFamily="34" charset="0"/>
              </a:rPr>
              <a:t>کنترل سلسله مراتبی </a:t>
            </a:r>
          </a:p>
        </p:txBody>
      </p:sp>
    </p:spTree>
    <p:extLst>
      <p:ext uri="{BB962C8B-B14F-4D97-AF65-F5344CB8AC3E}">
        <p14:creationId xmlns:p14="http://schemas.microsoft.com/office/powerpoint/2010/main" val="974983025"/>
      </p:ext>
    </p:extLst>
  </p:cSld>
  <p:clrMapOvr>
    <a:masterClrMapping/>
  </p:clrMapOvr>
  <p:transition advTm="20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52C2AB67-68A9-449E-AE11-53557DA6C284}"/>
              </a:ext>
            </a:extLst>
          </p:cNvPr>
          <p:cNvSpPr>
            <a:spLocks noChangeArrowheads="1"/>
          </p:cNvSpPr>
          <p:nvPr/>
        </p:nvSpPr>
        <p:spPr bwMode="auto">
          <a:xfrm>
            <a:off x="5087939" y="1"/>
            <a:ext cx="543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800" b="1">
                <a:solidFill>
                  <a:srgbClr val="FFFF00"/>
                </a:solidFill>
                <a:cs typeface="B Nazanin" panose="00000400000000000000" pitchFamily="2" charset="-78"/>
              </a:rPr>
              <a:t>مهمترین وظایف مرکز کنترل سیستم قدرت</a:t>
            </a:r>
          </a:p>
        </p:txBody>
      </p:sp>
      <p:sp>
        <p:nvSpPr>
          <p:cNvPr id="33795" name="Rectangle 4">
            <a:extLst>
              <a:ext uri="{FF2B5EF4-FFF2-40B4-BE49-F238E27FC236}">
                <a16:creationId xmlns:a16="http://schemas.microsoft.com/office/drawing/2014/main" id="{40B8DC68-4ABC-4AAC-BCE6-DFB4063A80A8}"/>
              </a:ext>
            </a:extLst>
          </p:cNvPr>
          <p:cNvSpPr>
            <a:spLocks noChangeArrowheads="1"/>
          </p:cNvSpPr>
          <p:nvPr/>
        </p:nvSpPr>
        <p:spPr bwMode="auto">
          <a:xfrm>
            <a:off x="8045451" y="1101725"/>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gn="r" rtl="1">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lgn="r" rtl="1">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lgn="r" rtl="1">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defTabSz="457200" eaLnBrk="0" fontAlgn="base" hangingPunct="0">
              <a:spcBef>
                <a:spcPct val="0"/>
              </a:spcBef>
              <a:spcAft>
                <a:spcPct val="0"/>
              </a:spcAft>
              <a:buClrTx/>
              <a:buSzTx/>
              <a:buFont typeface="Wingdings" panose="05000000000000000000" pitchFamily="2" charset="2"/>
              <a:buChar char="ü"/>
            </a:pPr>
            <a:r>
              <a:rPr lang="fa-IR" altLang="fa-IR" sz="2000" b="1">
                <a:solidFill>
                  <a:prstClr val="white"/>
                </a:solidFill>
                <a:cs typeface="Arial" panose="020B0604020202020204" pitchFamily="34" charset="0"/>
              </a:rPr>
              <a:t>کنترل پایداری سیستم</a:t>
            </a:r>
          </a:p>
        </p:txBody>
      </p:sp>
      <p:sp>
        <p:nvSpPr>
          <p:cNvPr id="33796" name="Rectangle 5">
            <a:extLst>
              <a:ext uri="{FF2B5EF4-FFF2-40B4-BE49-F238E27FC236}">
                <a16:creationId xmlns:a16="http://schemas.microsoft.com/office/drawing/2014/main" id="{2F65F96D-17A7-4E02-8AC3-5621E6BBB84A}"/>
              </a:ext>
            </a:extLst>
          </p:cNvPr>
          <p:cNvSpPr>
            <a:spLocks noChangeArrowheads="1"/>
          </p:cNvSpPr>
          <p:nvPr/>
        </p:nvSpPr>
        <p:spPr bwMode="auto">
          <a:xfrm>
            <a:off x="7397751" y="557213"/>
            <a:ext cx="1573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gn="r" rtl="1">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lgn="r" rtl="1">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lgn="r" rtl="1">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defTabSz="457200" eaLnBrk="0" fontAlgn="base" hangingPunct="0">
              <a:spcBef>
                <a:spcPct val="0"/>
              </a:spcBef>
              <a:spcAft>
                <a:spcPct val="0"/>
              </a:spcAft>
              <a:buClrTx/>
              <a:buSzTx/>
              <a:buFont typeface="Wingdings" panose="05000000000000000000" pitchFamily="2" charset="2"/>
              <a:buChar char="ü"/>
            </a:pPr>
            <a:r>
              <a:rPr lang="fa-IR" altLang="fa-IR" sz="2000" b="1">
                <a:solidFill>
                  <a:prstClr val="white"/>
                </a:solidFill>
                <a:cs typeface="Arial" panose="020B0604020202020204" pitchFamily="34" charset="0"/>
              </a:rPr>
              <a:t>پیش بینی بار</a:t>
            </a:r>
          </a:p>
        </p:txBody>
      </p:sp>
      <p:sp>
        <p:nvSpPr>
          <p:cNvPr id="33797" name="Rectangle 6">
            <a:extLst>
              <a:ext uri="{FF2B5EF4-FFF2-40B4-BE49-F238E27FC236}">
                <a16:creationId xmlns:a16="http://schemas.microsoft.com/office/drawing/2014/main" id="{92F1F1BD-22EA-436A-AAE1-F27C522A0176}"/>
              </a:ext>
            </a:extLst>
          </p:cNvPr>
          <p:cNvSpPr>
            <a:spLocks noChangeArrowheads="1"/>
          </p:cNvSpPr>
          <p:nvPr/>
        </p:nvSpPr>
        <p:spPr bwMode="auto">
          <a:xfrm>
            <a:off x="3803650" y="561975"/>
            <a:ext cx="3087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gn="r" rtl="1">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lgn="r" rtl="1">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lgn="r" rtl="1">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defTabSz="457200" eaLnBrk="0" fontAlgn="base" hangingPunct="0">
              <a:spcBef>
                <a:spcPct val="0"/>
              </a:spcBef>
              <a:spcAft>
                <a:spcPct val="0"/>
              </a:spcAft>
              <a:buClrTx/>
              <a:buSzTx/>
              <a:buFont typeface="Wingdings" panose="05000000000000000000" pitchFamily="2" charset="2"/>
              <a:buChar char="ü"/>
            </a:pPr>
            <a:r>
              <a:rPr lang="fa-IR" altLang="fa-IR" sz="2000" b="1">
                <a:solidFill>
                  <a:prstClr val="white"/>
                </a:solidFill>
                <a:cs typeface="Arial" panose="020B0604020202020204" pitchFamily="34" charset="0"/>
              </a:rPr>
              <a:t>طـرح برنامـه خوابانـدن واحـدها</a:t>
            </a:r>
          </a:p>
        </p:txBody>
      </p:sp>
      <p:sp>
        <p:nvSpPr>
          <p:cNvPr id="33798" name="Rectangle 7">
            <a:extLst>
              <a:ext uri="{FF2B5EF4-FFF2-40B4-BE49-F238E27FC236}">
                <a16:creationId xmlns:a16="http://schemas.microsoft.com/office/drawing/2014/main" id="{3D9C2DD8-7CE0-4425-AC22-B55BCF0C07F9}"/>
              </a:ext>
            </a:extLst>
          </p:cNvPr>
          <p:cNvSpPr>
            <a:spLocks noChangeArrowheads="1"/>
          </p:cNvSpPr>
          <p:nvPr/>
        </p:nvSpPr>
        <p:spPr bwMode="auto">
          <a:xfrm>
            <a:off x="5265738" y="1108075"/>
            <a:ext cx="2601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gn="r" rtl="1">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lgn="r" rtl="1">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lgn="r" rtl="1">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defTabSz="457200" eaLnBrk="0" fontAlgn="base" hangingPunct="0">
              <a:spcBef>
                <a:spcPct val="0"/>
              </a:spcBef>
              <a:spcAft>
                <a:spcPct val="0"/>
              </a:spcAft>
              <a:buClrTx/>
              <a:buSzTx/>
              <a:buFont typeface="Wingdings" panose="05000000000000000000" pitchFamily="2" charset="2"/>
              <a:buChar char="ü"/>
            </a:pPr>
            <a:r>
              <a:rPr lang="fa-IR" altLang="fa-IR" sz="2000" b="1">
                <a:solidFill>
                  <a:prstClr val="white"/>
                </a:solidFill>
                <a:cs typeface="Arial" panose="020B0604020202020204" pitchFamily="34" charset="0"/>
              </a:rPr>
              <a:t>کنترل پخش بار اقتصادی </a:t>
            </a:r>
          </a:p>
        </p:txBody>
      </p:sp>
      <p:sp>
        <p:nvSpPr>
          <p:cNvPr id="33799" name="Rectangle 8">
            <a:extLst>
              <a:ext uri="{FF2B5EF4-FFF2-40B4-BE49-F238E27FC236}">
                <a16:creationId xmlns:a16="http://schemas.microsoft.com/office/drawing/2014/main" id="{43A52B36-6F41-41A7-B7E5-51646688A10C}"/>
              </a:ext>
            </a:extLst>
          </p:cNvPr>
          <p:cNvSpPr>
            <a:spLocks noChangeArrowheads="1"/>
          </p:cNvSpPr>
          <p:nvPr/>
        </p:nvSpPr>
        <p:spPr bwMode="auto">
          <a:xfrm>
            <a:off x="2776538" y="1173163"/>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gn="r" rtl="1">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lgn="r" rtl="1">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lgn="r" rtl="1">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lgn="r" rtl="1">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algn="r" defTabSz="457200" rtl="1"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defTabSz="457200" eaLnBrk="0" fontAlgn="base" hangingPunct="0">
              <a:spcBef>
                <a:spcPct val="0"/>
              </a:spcBef>
              <a:spcAft>
                <a:spcPct val="0"/>
              </a:spcAft>
              <a:buClrTx/>
              <a:buSzTx/>
              <a:buFont typeface="Wingdings" panose="05000000000000000000" pitchFamily="2" charset="2"/>
              <a:buChar char="ü"/>
            </a:pPr>
            <a:r>
              <a:rPr lang="fa-IR" altLang="fa-IR" sz="2000" b="1">
                <a:solidFill>
                  <a:prstClr val="white"/>
                </a:solidFill>
                <a:cs typeface="Arial" panose="020B0604020202020204" pitchFamily="34" charset="0"/>
              </a:rPr>
              <a:t>کنترل اتوماتیک شبکه</a:t>
            </a:r>
          </a:p>
        </p:txBody>
      </p:sp>
      <p:sp>
        <p:nvSpPr>
          <p:cNvPr id="33800" name="Rectangle 11">
            <a:extLst>
              <a:ext uri="{FF2B5EF4-FFF2-40B4-BE49-F238E27FC236}">
                <a16:creationId xmlns:a16="http://schemas.microsoft.com/office/drawing/2014/main" id="{3812AB24-DD68-41FC-B951-D4C3765E84EA}"/>
              </a:ext>
            </a:extLst>
          </p:cNvPr>
          <p:cNvSpPr>
            <a:spLocks noChangeArrowheads="1"/>
          </p:cNvSpPr>
          <p:nvPr/>
        </p:nvSpPr>
        <p:spPr bwMode="auto">
          <a:xfrm>
            <a:off x="5103813" y="1689101"/>
            <a:ext cx="541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57200" rtl="1" eaLnBrk="0" fontAlgn="base" hangingPunct="0">
              <a:spcBef>
                <a:spcPct val="0"/>
              </a:spcBef>
              <a:spcAft>
                <a:spcPct val="0"/>
              </a:spcAft>
            </a:pPr>
            <a:r>
              <a:rPr lang="fa-IR" altLang="fa-IR" sz="2800" b="1">
                <a:solidFill>
                  <a:srgbClr val="FFFF00"/>
                </a:solidFill>
                <a:latin typeface="Tahoma" panose="020B0604030504040204" pitchFamily="34" charset="0"/>
                <a:cs typeface="B Nazanin" panose="00000400000000000000" pitchFamily="2" charset="-78"/>
              </a:rPr>
              <a:t>مدل عمومی بار مصرفی در شبکه های ایران</a:t>
            </a:r>
            <a:endParaRPr lang="fa-IR" altLang="fa-IR" sz="2800" b="1">
              <a:solidFill>
                <a:srgbClr val="FFFF00"/>
              </a:solidFill>
              <a:cs typeface="B Nazanin" panose="00000400000000000000" pitchFamily="2" charset="-78"/>
            </a:endParaRPr>
          </a:p>
        </p:txBody>
      </p:sp>
      <p:pic>
        <p:nvPicPr>
          <p:cNvPr id="33801" name="Picture 12">
            <a:extLst>
              <a:ext uri="{FF2B5EF4-FFF2-40B4-BE49-F238E27FC236}">
                <a16:creationId xmlns:a16="http://schemas.microsoft.com/office/drawing/2014/main" id="{AA283286-53C2-45C6-8BCD-715462735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6" y="2300289"/>
            <a:ext cx="61118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2">
            <a:extLst>
              <a:ext uri="{FF2B5EF4-FFF2-40B4-BE49-F238E27FC236}">
                <a16:creationId xmlns:a16="http://schemas.microsoft.com/office/drawing/2014/main" id="{FD37B5E3-65A5-4A76-90B3-EAC446BC5460}"/>
              </a:ext>
            </a:extLst>
          </p:cNvPr>
          <p:cNvSpPr>
            <a:spLocks noChangeArrowheads="1"/>
          </p:cNvSpPr>
          <p:nvPr/>
        </p:nvSpPr>
        <p:spPr bwMode="auto">
          <a:xfrm>
            <a:off x="7545389" y="2740025"/>
            <a:ext cx="323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000" b="1">
                <a:solidFill>
                  <a:srgbClr val="CCECFF"/>
                </a:solidFill>
                <a:latin typeface="Tahoma" panose="020B0604030504040204" pitchFamily="34" charset="0"/>
                <a:cs typeface="Arial" panose="020B0604020202020204" pitchFamily="34" charset="0"/>
              </a:rPr>
              <a:t>تغییر میزان مصرف لحظه ای شبکه </a:t>
            </a:r>
            <a:endParaRPr lang="fa-IR" altLang="fa-IR" sz="2000" b="1">
              <a:solidFill>
                <a:srgbClr val="CCECFF"/>
              </a:solidFill>
              <a:cs typeface="Arial" panose="020B0604020202020204" pitchFamily="34" charset="0"/>
            </a:endParaRPr>
          </a:p>
        </p:txBody>
      </p:sp>
    </p:spTree>
    <p:extLst>
      <p:ext uri="{BB962C8B-B14F-4D97-AF65-F5344CB8AC3E}">
        <p14:creationId xmlns:p14="http://schemas.microsoft.com/office/powerpoint/2010/main" val="2090519716"/>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3C75BD3F-1376-4D2E-91F4-684E8A091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2549526"/>
            <a:ext cx="5110162"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AD2D1BA9-132D-4CD7-89B4-936DB0F17C81}"/>
              </a:ext>
            </a:extLst>
          </p:cNvPr>
          <p:cNvSpPr>
            <a:spLocks noChangeArrowheads="1"/>
          </p:cNvSpPr>
          <p:nvPr/>
        </p:nvSpPr>
        <p:spPr bwMode="auto">
          <a:xfrm>
            <a:off x="4727575" y="42864"/>
            <a:ext cx="5772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fa-IR" altLang="fa-IR" sz="2800" b="1">
                <a:solidFill>
                  <a:srgbClr val="FFFF00"/>
                </a:solidFill>
                <a:cs typeface="Arial" panose="020B0604020202020204" pitchFamily="34" charset="0"/>
              </a:rPr>
              <a:t>اصول تقسیم وظایف در سیستم های دیسپاچینگ</a:t>
            </a:r>
          </a:p>
        </p:txBody>
      </p:sp>
      <p:sp>
        <p:nvSpPr>
          <p:cNvPr id="6" name="Rectangle 5">
            <a:extLst>
              <a:ext uri="{FF2B5EF4-FFF2-40B4-BE49-F238E27FC236}">
                <a16:creationId xmlns:a16="http://schemas.microsoft.com/office/drawing/2014/main" id="{F6E22B24-8F31-4342-8A84-23A16E927541}"/>
              </a:ext>
            </a:extLst>
          </p:cNvPr>
          <p:cNvSpPr/>
          <p:nvPr/>
        </p:nvSpPr>
        <p:spPr>
          <a:xfrm>
            <a:off x="6915150" y="908051"/>
            <a:ext cx="2755900" cy="461963"/>
          </a:xfrm>
          <a:prstGeom prst="rect">
            <a:avLst/>
          </a:prstGeom>
        </p:spPr>
        <p:txBody>
          <a:bodyPr wrap="none">
            <a:spAutoFit/>
          </a:bodyPr>
          <a:lstStyle/>
          <a:p>
            <a:pPr marL="285750" indent="-285750" algn="r" defTabSz="457200" rtl="1" eaLnBrk="0" fontAlgn="base" hangingPunct="0">
              <a:spcBef>
                <a:spcPct val="0"/>
              </a:spcBef>
              <a:spcAft>
                <a:spcPct val="0"/>
              </a:spcAft>
              <a:buFont typeface="Wingdings" panose="05000000000000000000" pitchFamily="2" charset="2"/>
              <a:buChar char="q"/>
              <a:defRPr/>
            </a:pPr>
            <a:r>
              <a:rPr lang="fa-IR" sz="2400" cap="all" dirty="0">
                <a:solidFill>
                  <a:prstClr val="white"/>
                </a:solidFill>
                <a:latin typeface="Calibri" panose="020F0502020204030204" pitchFamily="34" charset="0"/>
                <a:cs typeface="B Traffic" pitchFamily="2" charset="-78"/>
              </a:rPr>
              <a:t>بنا به ماهیت عملکـرد</a:t>
            </a:r>
            <a:endParaRPr lang="fa-IR" sz="2400" dirty="0">
              <a:solidFill>
                <a:prstClr val="white"/>
              </a:solidFill>
              <a:latin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CADC6C7-5A90-4970-9BCB-C340F29B4A16}"/>
              </a:ext>
            </a:extLst>
          </p:cNvPr>
          <p:cNvSpPr/>
          <p:nvPr/>
        </p:nvSpPr>
        <p:spPr>
          <a:xfrm>
            <a:off x="6692900" y="1724026"/>
            <a:ext cx="2978150" cy="461963"/>
          </a:xfrm>
          <a:prstGeom prst="rect">
            <a:avLst/>
          </a:prstGeom>
        </p:spPr>
        <p:txBody>
          <a:bodyPr wrap="none">
            <a:spAutoFit/>
          </a:bodyPr>
          <a:lstStyle/>
          <a:p>
            <a:pPr marL="285750" indent="-285750" algn="r" defTabSz="457200" rtl="1" eaLnBrk="0" fontAlgn="base" hangingPunct="0">
              <a:spcBef>
                <a:spcPct val="0"/>
              </a:spcBef>
              <a:spcAft>
                <a:spcPct val="0"/>
              </a:spcAft>
              <a:buFont typeface="Wingdings" panose="05000000000000000000" pitchFamily="2" charset="2"/>
              <a:buChar char="q"/>
              <a:defRPr/>
            </a:pPr>
            <a:r>
              <a:rPr lang="fa-IR" sz="2400" cap="all" dirty="0">
                <a:solidFill>
                  <a:prstClr val="white"/>
                </a:solidFill>
                <a:latin typeface="Calibri" panose="020F0502020204030204" pitchFamily="34" charset="0"/>
                <a:cs typeface="B Traffic" pitchFamily="2" charset="-78"/>
              </a:rPr>
              <a:t>محـدودهای جغرافیایی </a:t>
            </a:r>
            <a:endParaRPr lang="fa-IR" sz="2400" dirty="0">
              <a:solidFill>
                <a:prstClr val="white"/>
              </a:solidFill>
              <a:latin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357AFCA-6F50-40BE-B2F5-14871C2A5CE2}"/>
              </a:ext>
            </a:extLst>
          </p:cNvPr>
          <p:cNvCxnSpPr/>
          <p:nvPr/>
        </p:nvCxnSpPr>
        <p:spPr>
          <a:xfrm flipH="1">
            <a:off x="4872038" y="3429001"/>
            <a:ext cx="647700" cy="360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557467"/>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82B7C6DF-57AE-4C64-ACC4-C401122F0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9" y="169863"/>
            <a:ext cx="453072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a:extLst>
              <a:ext uri="{FF2B5EF4-FFF2-40B4-BE49-F238E27FC236}">
                <a16:creationId xmlns:a16="http://schemas.microsoft.com/office/drawing/2014/main" id="{FC3A424B-E4D7-4AAC-97ED-E09808779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4" y="3335338"/>
            <a:ext cx="468312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992130"/>
      </p:ext>
    </p:extLst>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2805</Words>
  <Application>Microsoft Office PowerPoint</Application>
  <PresentationFormat>Widescreen</PresentationFormat>
  <Paragraphs>222</Paragraphs>
  <Slides>18</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B Nazanin</vt:lpstr>
      <vt:lpstr>BNazanin</vt:lpstr>
      <vt:lpstr>BNazaninBold</vt:lpstr>
      <vt:lpstr>BYagutBold</vt:lpstr>
      <vt:lpstr>Calibri</vt:lpstr>
      <vt:lpstr>Calibri Light</vt:lpstr>
      <vt:lpstr>Tahoma</vt:lpstr>
      <vt:lpstr>Tahoma</vt:lpstr>
      <vt:lpstr>TimesNewRomanPSMT</vt:lpstr>
      <vt:lpstr>Wingdings</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Rajabi</dc:creator>
  <cp:lastModifiedBy>Reza Rajabi</cp:lastModifiedBy>
  <cp:revision>2</cp:revision>
  <dcterms:created xsi:type="dcterms:W3CDTF">2020-04-10T19:49:58Z</dcterms:created>
  <dcterms:modified xsi:type="dcterms:W3CDTF">2020-04-10T19:56:25Z</dcterms:modified>
</cp:coreProperties>
</file>